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8288000" cy="10287000"/>
  <p:notesSz cx="6858000" cy="9144000"/>
  <p:embeddedFontLst>
    <p:embeddedFont>
      <p:font typeface="Amsterdam Four" panose="020B0604020202020204" charset="0"/>
      <p:regular r:id="rId35"/>
    </p:embeddedFont>
    <p:embeddedFont>
      <p:font typeface="Disket Mono" panose="020B0604020202020204" charset="0"/>
      <p:regular r:id="rId36"/>
    </p:embeddedFont>
    <p:embeddedFont>
      <p:font typeface="Disket Mono Bold" panose="020B0604020202020204" charset="0"/>
      <p:regular r:id="rId37"/>
    </p:embeddedFont>
    <p:embeddedFont>
      <p:font typeface="ITC Portago" panose="020B0604020202020204" charset="0"/>
      <p:regular r:id="rId38"/>
    </p:embeddedFont>
    <p:embeddedFont>
      <p:font typeface="Mistral" panose="03090702030407020403" pitchFamily="66" charset="0"/>
      <p:regular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Open Sans Bold" panose="020B0806030504020204" charset="0"/>
      <p:regular r:id="rId44"/>
      <p:bold r:id="rId45"/>
    </p:embeddedFont>
    <p:embeddedFont>
      <p:font typeface="Stencil" panose="040409050D0802020404" pitchFamily="82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102"/>
    <a:srgbClr val="DAD500"/>
    <a:srgbClr val="CDC8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2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sv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svg"/><Relationship Id="rId7" Type="http://schemas.openxmlformats.org/officeDocument/2006/relationships/image" Target="../media/image2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9.png"/><Relationship Id="rId4" Type="http://schemas.openxmlformats.org/officeDocument/2006/relationships/image" Target="../media/image26.png"/><Relationship Id="rId9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svg"/><Relationship Id="rId7" Type="http://schemas.openxmlformats.org/officeDocument/2006/relationships/image" Target="../media/image3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9.png"/><Relationship Id="rId4" Type="http://schemas.openxmlformats.org/officeDocument/2006/relationships/image" Target="../media/image30.png"/><Relationship Id="rId9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9.svg"/><Relationship Id="rId7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1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27.svg"/><Relationship Id="rId2" Type="http://schemas.openxmlformats.org/officeDocument/2006/relationships/image" Target="../media/image37.png"/><Relationship Id="rId16" Type="http://schemas.openxmlformats.org/officeDocument/2006/relationships/image" Target="../media/image26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2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9.svg"/><Relationship Id="rId7" Type="http://schemas.openxmlformats.org/officeDocument/2006/relationships/image" Target="../media/image2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9.svg"/><Relationship Id="rId7" Type="http://schemas.openxmlformats.org/officeDocument/2006/relationships/image" Target="../media/image2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58.svg"/><Relationship Id="rId7" Type="http://schemas.openxmlformats.org/officeDocument/2006/relationships/image" Target="../media/image29.svg"/><Relationship Id="rId12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64.svg"/><Relationship Id="rId5" Type="http://schemas.openxmlformats.org/officeDocument/2006/relationships/image" Target="../media/image60.sv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sv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0.svg"/><Relationship Id="rId7" Type="http://schemas.openxmlformats.org/officeDocument/2006/relationships/image" Target="../media/image38.svg"/><Relationship Id="rId12" Type="http://schemas.openxmlformats.org/officeDocument/2006/relationships/image" Target="../media/image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25.svg"/><Relationship Id="rId5" Type="http://schemas.openxmlformats.org/officeDocument/2006/relationships/image" Target="../media/image68.svg"/><Relationship Id="rId10" Type="http://schemas.openxmlformats.org/officeDocument/2006/relationships/image" Target="../media/image24.png"/><Relationship Id="rId4" Type="http://schemas.openxmlformats.org/officeDocument/2006/relationships/image" Target="../media/image67.png"/><Relationship Id="rId9" Type="http://schemas.openxmlformats.org/officeDocument/2006/relationships/image" Target="../media/image7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59808" y="-85625"/>
            <a:ext cx="18347808" cy="1045825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85625"/>
            <a:ext cx="18288000" cy="10458251"/>
            <a:chOff x="0" y="0"/>
            <a:chExt cx="4816593" cy="2754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54436"/>
            </a:xfrm>
            <a:custGeom>
              <a:avLst/>
              <a:gdLst/>
              <a:ahLst/>
              <a:cxnLst/>
              <a:rect l="l" t="t" r="r" b="b"/>
              <a:pathLst>
                <a:path w="4816592" h="2754436">
                  <a:moveTo>
                    <a:pt x="0" y="0"/>
                  </a:moveTo>
                  <a:lnTo>
                    <a:pt x="4816592" y="0"/>
                  </a:lnTo>
                  <a:lnTo>
                    <a:pt x="4816592" y="2754436"/>
                  </a:lnTo>
                  <a:lnTo>
                    <a:pt x="0" y="2754436"/>
                  </a:lnTo>
                  <a:close/>
                </a:path>
              </a:pathLst>
            </a:custGeom>
            <a:solidFill>
              <a:srgbClr val="2B2B2B">
                <a:alpha val="84706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92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139238" y="4274503"/>
            <a:ext cx="952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4E380903-173A-2D07-F4FA-13014655FB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0" y="2762250"/>
            <a:ext cx="4762500" cy="47625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5143500"/>
            <a:ext cx="1478659" cy="1588403"/>
          </a:xfrm>
          <a:custGeom>
            <a:avLst/>
            <a:gdLst/>
            <a:ahLst/>
            <a:cxnLst/>
            <a:rect l="l" t="t" r="r" b="b"/>
            <a:pathLst>
              <a:path w="1478659" h="1588403">
                <a:moveTo>
                  <a:pt x="0" y="0"/>
                </a:moveTo>
                <a:lnTo>
                  <a:pt x="1478659" y="0"/>
                </a:lnTo>
                <a:lnTo>
                  <a:pt x="1478659" y="1588403"/>
                </a:lnTo>
                <a:lnTo>
                  <a:pt x="0" y="158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3305934" y="5076825"/>
            <a:ext cx="11067424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LVII - ninguém será considerado culpado até o trânsito em julgado de sentença penal condenatória;</a:t>
            </a:r>
          </a:p>
        </p:txBody>
      </p:sp>
      <p:sp>
        <p:nvSpPr>
          <p:cNvPr id="5" name="Freeform 5"/>
          <p:cNvSpPr/>
          <p:nvPr/>
        </p:nvSpPr>
        <p:spPr>
          <a:xfrm rot="435631">
            <a:off x="5749159" y="5884039"/>
            <a:ext cx="5127296" cy="727144"/>
          </a:xfrm>
          <a:custGeom>
            <a:avLst/>
            <a:gdLst/>
            <a:ahLst/>
            <a:cxnLst/>
            <a:rect l="l" t="t" r="r" b="b"/>
            <a:pathLst>
              <a:path w="5127296" h="727144">
                <a:moveTo>
                  <a:pt x="0" y="0"/>
                </a:moveTo>
                <a:lnTo>
                  <a:pt x="5127295" y="0"/>
                </a:lnTo>
                <a:lnTo>
                  <a:pt x="5127295" y="727144"/>
                </a:lnTo>
                <a:lnTo>
                  <a:pt x="0" y="72714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DIREITOS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E </a:t>
            </a: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GARANTIA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</a:t>
            </a: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INDIVIDUAIS</a:t>
            </a:r>
            <a:endParaRPr lang="en-US" sz="4999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77936" y="1450894"/>
            <a:ext cx="10533264" cy="96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CONSTITUCIONAL</a:t>
            </a:r>
            <a:endParaRPr lang="en-US" sz="6000" dirty="0">
              <a:solidFill>
                <a:srgbClr val="FFFFFF"/>
              </a:solidFill>
              <a:latin typeface="Stencil" pitchFamily="82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745427" y="8094315"/>
            <a:ext cx="7346920" cy="1081966"/>
            <a:chOff x="0" y="0"/>
            <a:chExt cx="9795894" cy="14426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13108" cy="1442622"/>
            </a:xfrm>
            <a:custGeom>
              <a:avLst/>
              <a:gdLst/>
              <a:ahLst/>
              <a:cxnLst/>
              <a:rect l="l" t="t" r="r" b="b"/>
              <a:pathLst>
                <a:path w="7213108" h="1442622">
                  <a:moveTo>
                    <a:pt x="0" y="0"/>
                  </a:moveTo>
                  <a:lnTo>
                    <a:pt x="7213108" y="0"/>
                  </a:lnTo>
                  <a:lnTo>
                    <a:pt x="7213108" y="1442622"/>
                  </a:lnTo>
                  <a:lnTo>
                    <a:pt x="0" y="1442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22747" y="463078"/>
              <a:ext cx="8473146" cy="459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Disket Mono Bold"/>
                </a:rPr>
                <a:t>presunção de inocência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34897" y="6827490"/>
            <a:ext cx="2770154" cy="2430810"/>
            <a:chOff x="0" y="0"/>
            <a:chExt cx="3693539" cy="324108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3693539" cy="3241080"/>
            </a:xfrm>
            <a:custGeom>
              <a:avLst/>
              <a:gdLst/>
              <a:ahLst/>
              <a:cxnLst/>
              <a:rect l="l" t="t" r="r" b="b"/>
              <a:pathLst>
                <a:path w="3693539" h="3241080">
                  <a:moveTo>
                    <a:pt x="3693539" y="0"/>
                  </a:moveTo>
                  <a:lnTo>
                    <a:pt x="0" y="0"/>
                  </a:lnTo>
                  <a:lnTo>
                    <a:pt x="0" y="3241080"/>
                  </a:lnTo>
                  <a:lnTo>
                    <a:pt x="3693539" y="3241080"/>
                  </a:lnTo>
                  <a:lnTo>
                    <a:pt x="3693539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17231" y="382208"/>
              <a:ext cx="3060670" cy="1579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9"/>
                </a:lnSpc>
                <a:spcBef>
                  <a:spcPct val="0"/>
                </a:spcBef>
              </a:pPr>
              <a:r>
                <a:rPr lang="en-US" sz="3370" dirty="0" err="1">
                  <a:solidFill>
                    <a:srgbClr val="000000"/>
                  </a:solidFill>
                  <a:latin typeface="Mistral" pitchFamily="66" charset="0"/>
                </a:rPr>
                <a:t>Qual</a:t>
              </a:r>
              <a:r>
                <a:rPr lang="en-US" sz="3370" dirty="0">
                  <a:solidFill>
                    <a:srgbClr val="000000"/>
                  </a:solidFill>
                  <a:latin typeface="Mistral" pitchFamily="66" charset="0"/>
                </a:rPr>
                <a:t> a </a:t>
              </a:r>
              <a:r>
                <a:rPr lang="en-US" sz="3370" dirty="0" err="1">
                  <a:solidFill>
                    <a:srgbClr val="000000"/>
                  </a:solidFill>
                  <a:latin typeface="Mistral" pitchFamily="66" charset="0"/>
                </a:rPr>
                <a:t>regra</a:t>
              </a:r>
              <a:r>
                <a:rPr lang="en-US" sz="3370" dirty="0">
                  <a:solidFill>
                    <a:srgbClr val="000000"/>
                  </a:solidFill>
                  <a:latin typeface="Mistral" pitchFamily="66" charset="0"/>
                </a:rPr>
                <a:t> </a:t>
              </a:r>
              <a:r>
                <a:rPr lang="en-US" sz="3370" dirty="0" err="1">
                  <a:solidFill>
                    <a:srgbClr val="000000"/>
                  </a:solidFill>
                  <a:latin typeface="Mistral" pitchFamily="66" charset="0"/>
                </a:rPr>
                <a:t>geral</a:t>
              </a:r>
              <a:r>
                <a:rPr lang="en-US" sz="3370" dirty="0">
                  <a:solidFill>
                    <a:srgbClr val="000000"/>
                  </a:solidFill>
                  <a:latin typeface="Mistral" pitchFamily="66" charset="0"/>
                </a:rPr>
                <a:t>?</a:t>
              </a:r>
            </a:p>
          </p:txBody>
        </p:sp>
      </p:grpSp>
      <p:pic>
        <p:nvPicPr>
          <p:cNvPr id="14" name="Imagem 13" descr="Logotipo&#10;&#10;Descrição gerada automaticamente">
            <a:extLst>
              <a:ext uri="{FF2B5EF4-FFF2-40B4-BE49-F238E27FC236}">
                <a16:creationId xmlns:a16="http://schemas.microsoft.com/office/drawing/2014/main" id="{6BD812BC-55C7-C9BE-DC36-58EA3E26AF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5143500"/>
            <a:ext cx="1478659" cy="1588403"/>
          </a:xfrm>
          <a:custGeom>
            <a:avLst/>
            <a:gdLst/>
            <a:ahLst/>
            <a:cxnLst/>
            <a:rect l="l" t="t" r="r" b="b"/>
            <a:pathLst>
              <a:path w="1478659" h="1588403">
                <a:moveTo>
                  <a:pt x="0" y="0"/>
                </a:moveTo>
                <a:lnTo>
                  <a:pt x="1478659" y="0"/>
                </a:lnTo>
                <a:lnTo>
                  <a:pt x="1478659" y="1588403"/>
                </a:lnTo>
                <a:lnTo>
                  <a:pt x="0" y="158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3305934" y="5076825"/>
            <a:ext cx="11067424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LXI - ninguém será preso senão em flagrante delito ou por ordem escrita e fundamentada de autoridade judiciária competente, salvo nos casos de transgressão militar ou crime propriamente militar, definidos em lei;</a:t>
            </a:r>
          </a:p>
        </p:txBody>
      </p:sp>
      <p:sp>
        <p:nvSpPr>
          <p:cNvPr id="5" name="Freeform 5"/>
          <p:cNvSpPr/>
          <p:nvPr/>
        </p:nvSpPr>
        <p:spPr>
          <a:xfrm rot="435631">
            <a:off x="10033096" y="5990465"/>
            <a:ext cx="1749971" cy="248178"/>
          </a:xfrm>
          <a:custGeom>
            <a:avLst/>
            <a:gdLst/>
            <a:ahLst/>
            <a:cxnLst/>
            <a:rect l="l" t="t" r="r" b="b"/>
            <a:pathLst>
              <a:path w="1749971" h="248178">
                <a:moveTo>
                  <a:pt x="0" y="0"/>
                </a:moveTo>
                <a:lnTo>
                  <a:pt x="1749971" y="0"/>
                </a:lnTo>
                <a:lnTo>
                  <a:pt x="1749971" y="248178"/>
                </a:lnTo>
                <a:lnTo>
                  <a:pt x="0" y="24817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DIREITOS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E </a:t>
            </a: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GARANTIA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</a:t>
            </a: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INDIVIDUAIS</a:t>
            </a:r>
            <a:endParaRPr lang="en-US" sz="4999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77936" y="1450894"/>
            <a:ext cx="10304664" cy="96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CONSTITUCIONAL</a:t>
            </a:r>
            <a:endParaRPr lang="en-US" sz="6000" dirty="0">
              <a:solidFill>
                <a:srgbClr val="FFFFFF"/>
              </a:solidFill>
              <a:latin typeface="Stencil" pitchFamily="82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4373358" y="6362700"/>
            <a:ext cx="3381242" cy="3087651"/>
            <a:chOff x="0" y="0"/>
            <a:chExt cx="3847922" cy="3376552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3847922" cy="3376552"/>
            </a:xfrm>
            <a:custGeom>
              <a:avLst/>
              <a:gdLst/>
              <a:ahLst/>
              <a:cxnLst/>
              <a:rect l="l" t="t" r="r" b="b"/>
              <a:pathLst>
                <a:path w="3847922" h="3376552">
                  <a:moveTo>
                    <a:pt x="3847922" y="0"/>
                  </a:moveTo>
                  <a:lnTo>
                    <a:pt x="0" y="0"/>
                  </a:lnTo>
                  <a:lnTo>
                    <a:pt x="0" y="3376552"/>
                  </a:lnTo>
                  <a:lnTo>
                    <a:pt x="3847922" y="3376552"/>
                  </a:lnTo>
                  <a:lnTo>
                    <a:pt x="3847922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12822" y="333319"/>
              <a:ext cx="2459373" cy="21153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916"/>
                </a:lnSpc>
                <a:spcBef>
                  <a:spcPct val="0"/>
                </a:spcBef>
              </a:pPr>
              <a:r>
                <a:rPr lang="en-US" sz="3511" dirty="0" err="1">
                  <a:solidFill>
                    <a:srgbClr val="000000"/>
                  </a:solidFill>
                  <a:latin typeface="Mistral" pitchFamily="66" charset="0"/>
                </a:rPr>
                <a:t>Qual</a:t>
              </a:r>
              <a:r>
                <a:rPr lang="en-US" sz="3511" dirty="0">
                  <a:solidFill>
                    <a:srgbClr val="000000"/>
                  </a:solidFill>
                  <a:latin typeface="Mistral" pitchFamily="66" charset="0"/>
                </a:rPr>
                <a:t> a </a:t>
              </a:r>
              <a:r>
                <a:rPr lang="en-US" sz="3511" dirty="0" err="1">
                  <a:solidFill>
                    <a:srgbClr val="000000"/>
                  </a:solidFill>
                  <a:latin typeface="Mistral" pitchFamily="66" charset="0"/>
                </a:rPr>
                <a:t>limitação</a:t>
              </a:r>
              <a:r>
                <a:rPr lang="en-US" sz="3511" dirty="0">
                  <a:solidFill>
                    <a:srgbClr val="000000"/>
                  </a:solidFill>
                  <a:latin typeface="Mistral" pitchFamily="66" charset="0"/>
                </a:rPr>
                <a:t> do Estado?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252620" y="8368383"/>
            <a:ext cx="7156420" cy="1081966"/>
            <a:chOff x="0" y="0"/>
            <a:chExt cx="9541894" cy="14426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13108" cy="1442622"/>
            </a:xfrm>
            <a:custGeom>
              <a:avLst/>
              <a:gdLst/>
              <a:ahLst/>
              <a:cxnLst/>
              <a:rect l="l" t="t" r="r" b="b"/>
              <a:pathLst>
                <a:path w="7213108" h="1442622">
                  <a:moveTo>
                    <a:pt x="0" y="0"/>
                  </a:moveTo>
                  <a:lnTo>
                    <a:pt x="7213108" y="0"/>
                  </a:lnTo>
                  <a:lnTo>
                    <a:pt x="7213108" y="1442622"/>
                  </a:lnTo>
                  <a:lnTo>
                    <a:pt x="0" y="1442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68747" y="463078"/>
              <a:ext cx="8473146" cy="459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Disket Mono Bold"/>
                </a:rPr>
                <a:t>princípio da liberdade</a:t>
              </a:r>
            </a:p>
          </p:txBody>
        </p:sp>
      </p:grpSp>
      <p:sp>
        <p:nvSpPr>
          <p:cNvPr id="14" name="Freeform 14"/>
          <p:cNvSpPr/>
          <p:nvPr/>
        </p:nvSpPr>
        <p:spPr>
          <a:xfrm rot="435631">
            <a:off x="3262689" y="5985782"/>
            <a:ext cx="2739910" cy="388569"/>
          </a:xfrm>
          <a:custGeom>
            <a:avLst/>
            <a:gdLst/>
            <a:ahLst/>
            <a:cxnLst/>
            <a:rect l="l" t="t" r="r" b="b"/>
            <a:pathLst>
              <a:path w="2739910" h="388569">
                <a:moveTo>
                  <a:pt x="0" y="0"/>
                </a:moveTo>
                <a:lnTo>
                  <a:pt x="2739910" y="0"/>
                </a:lnTo>
                <a:lnTo>
                  <a:pt x="2739910" y="388569"/>
                </a:lnTo>
                <a:lnTo>
                  <a:pt x="0" y="38856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Imagem 14" descr="Logotipo&#10;&#10;Descrição gerada automaticamente">
            <a:extLst>
              <a:ext uri="{FF2B5EF4-FFF2-40B4-BE49-F238E27FC236}">
                <a16:creationId xmlns:a16="http://schemas.microsoft.com/office/drawing/2014/main" id="{B4C2540B-94B6-67FA-0AB1-24AF6DCC2E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5143500"/>
            <a:ext cx="1478659" cy="1588403"/>
          </a:xfrm>
          <a:custGeom>
            <a:avLst/>
            <a:gdLst/>
            <a:ahLst/>
            <a:cxnLst/>
            <a:rect l="l" t="t" r="r" b="b"/>
            <a:pathLst>
              <a:path w="1478659" h="1588403">
                <a:moveTo>
                  <a:pt x="0" y="0"/>
                </a:moveTo>
                <a:lnTo>
                  <a:pt x="1478659" y="0"/>
                </a:lnTo>
                <a:lnTo>
                  <a:pt x="1478659" y="1588403"/>
                </a:lnTo>
                <a:lnTo>
                  <a:pt x="0" y="158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3305934" y="5076825"/>
            <a:ext cx="11067424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LXVIII - conceder-se-á "habeas-corpus" sempre que alguém sofrer ou se achar ameaçado de sofrer violência ou coação em sua liberdade de locomoção, por ilegalidade ou abuso de poder;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DIREITOS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E </a:t>
            </a: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GARANTIA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</a:t>
            </a: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INDIVIDUAIS</a:t>
            </a:r>
            <a:endParaRPr lang="en-US" sz="4999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877936" y="1450894"/>
            <a:ext cx="10380864" cy="96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CONSTITUCIONAL</a:t>
            </a:r>
            <a:endParaRPr lang="en-US" sz="6000" dirty="0">
              <a:solidFill>
                <a:srgbClr val="FFFFFF"/>
              </a:solidFill>
              <a:latin typeface="Stencil" pitchFamily="82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4373358" y="6725886"/>
            <a:ext cx="2885942" cy="2467237"/>
            <a:chOff x="0" y="0"/>
            <a:chExt cx="3847922" cy="3289650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3847922" cy="3289650"/>
            </a:xfrm>
            <a:custGeom>
              <a:avLst/>
              <a:gdLst/>
              <a:ahLst/>
              <a:cxnLst/>
              <a:rect l="l" t="t" r="r" b="b"/>
              <a:pathLst>
                <a:path w="3847922" h="3289650">
                  <a:moveTo>
                    <a:pt x="3847922" y="0"/>
                  </a:moveTo>
                  <a:lnTo>
                    <a:pt x="0" y="0"/>
                  </a:lnTo>
                  <a:lnTo>
                    <a:pt x="0" y="3289650"/>
                  </a:lnTo>
                  <a:lnTo>
                    <a:pt x="3847922" y="3289650"/>
                  </a:lnTo>
                  <a:lnTo>
                    <a:pt x="3847922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320" b="-132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34671" y="410893"/>
              <a:ext cx="3188599" cy="1546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36"/>
                </a:lnSpc>
                <a:spcBef>
                  <a:spcPct val="0"/>
                </a:spcBef>
              </a:pPr>
              <a:r>
                <a:rPr lang="en-US" sz="3311" dirty="0" err="1">
                  <a:solidFill>
                    <a:srgbClr val="000000"/>
                  </a:solidFill>
                  <a:latin typeface="Mistral" pitchFamily="66" charset="0"/>
                </a:rPr>
                <a:t>Quais</a:t>
              </a:r>
              <a:r>
                <a:rPr lang="en-US" sz="3311" dirty="0">
                  <a:solidFill>
                    <a:srgbClr val="000000"/>
                  </a:solidFill>
                  <a:latin typeface="Mistral" pitchFamily="66" charset="0"/>
                </a:rPr>
                <a:t> as </a:t>
              </a:r>
              <a:r>
                <a:rPr lang="en-US" sz="3311" dirty="0" err="1">
                  <a:solidFill>
                    <a:srgbClr val="000000"/>
                  </a:solidFill>
                  <a:latin typeface="Mistral" pitchFamily="66" charset="0"/>
                </a:rPr>
                <a:t>caracteristicas</a:t>
              </a:r>
              <a:r>
                <a:rPr lang="en-US" sz="3311" dirty="0">
                  <a:solidFill>
                    <a:srgbClr val="000000"/>
                  </a:solidFill>
                  <a:latin typeface="Mistral" pitchFamily="66" charset="0"/>
                </a:rPr>
                <a:t>?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699635" y="8176334"/>
            <a:ext cx="7156420" cy="1081966"/>
            <a:chOff x="0" y="0"/>
            <a:chExt cx="9541894" cy="144262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13108" cy="1442622"/>
            </a:xfrm>
            <a:custGeom>
              <a:avLst/>
              <a:gdLst/>
              <a:ahLst/>
              <a:cxnLst/>
              <a:rect l="l" t="t" r="r" b="b"/>
              <a:pathLst>
                <a:path w="7213108" h="1442622">
                  <a:moveTo>
                    <a:pt x="0" y="0"/>
                  </a:moveTo>
                  <a:lnTo>
                    <a:pt x="7213108" y="0"/>
                  </a:lnTo>
                  <a:lnTo>
                    <a:pt x="7213108" y="1442622"/>
                  </a:lnTo>
                  <a:lnTo>
                    <a:pt x="0" y="1442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68747" y="463078"/>
              <a:ext cx="8473146" cy="459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Disket Mono Bold"/>
                </a:rPr>
                <a:t>remédio constitucional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435631">
            <a:off x="3426236" y="7413277"/>
            <a:ext cx="7703218" cy="1092456"/>
          </a:xfrm>
          <a:custGeom>
            <a:avLst/>
            <a:gdLst/>
            <a:ahLst/>
            <a:cxnLst/>
            <a:rect l="l" t="t" r="r" b="b"/>
            <a:pathLst>
              <a:path w="7703218" h="1092456">
                <a:moveTo>
                  <a:pt x="0" y="0"/>
                </a:moveTo>
                <a:lnTo>
                  <a:pt x="7703219" y="0"/>
                </a:lnTo>
                <a:lnTo>
                  <a:pt x="7703219" y="1092456"/>
                </a:lnTo>
                <a:lnTo>
                  <a:pt x="0" y="10924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4" name="Imagem 13" descr="Logotipo&#10;&#10;Descrição gerada automaticamente">
            <a:extLst>
              <a:ext uri="{FF2B5EF4-FFF2-40B4-BE49-F238E27FC236}">
                <a16:creationId xmlns:a16="http://schemas.microsoft.com/office/drawing/2014/main" id="{649F3492-C2DF-7F02-0EA4-BD0377B436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 t="325" b="325"/>
          <a:stretch>
            <a:fillRect/>
          </a:stretch>
        </p:blipFill>
        <p:spPr>
          <a:xfrm>
            <a:off x="0" y="0"/>
            <a:ext cx="18288000" cy="1045825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553700"/>
            <a:chOff x="0" y="0"/>
            <a:chExt cx="48482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48281" cy="2709333"/>
            </a:xfrm>
            <a:custGeom>
              <a:avLst/>
              <a:gdLst/>
              <a:ahLst/>
              <a:cxnLst/>
              <a:rect l="l" t="t" r="r" b="b"/>
              <a:pathLst>
                <a:path w="4848281" h="2709333">
                  <a:moveTo>
                    <a:pt x="0" y="0"/>
                  </a:moveTo>
                  <a:lnTo>
                    <a:pt x="4848281" y="0"/>
                  </a:lnTo>
                  <a:lnTo>
                    <a:pt x="48482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B2B2B">
                <a:alpha val="84706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4828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139238" y="4274503"/>
            <a:ext cx="952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5687541" y="7359148"/>
            <a:ext cx="690339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u="sng" dirty="0">
                <a:solidFill>
                  <a:srgbClr val="FFFFFF"/>
                </a:solidFill>
                <a:latin typeface="Disket Mono Bold"/>
              </a:rPr>
              <a:t>WWW.FRANCISCOPROFESSOR.COM</a:t>
            </a:r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0D01C013-8C18-D790-0559-88F63A05B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0" y="2762250"/>
            <a:ext cx="4762500" cy="47625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52990" y="5040307"/>
            <a:ext cx="11067424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A normal penal surge para proteger bens jurídicos essenciais. Dentre eles temos: a </a:t>
            </a:r>
            <a:r>
              <a:rPr lang="en-US" sz="3000">
                <a:solidFill>
                  <a:srgbClr val="E8D102"/>
                </a:solidFill>
                <a:latin typeface="Disket Mono Bold"/>
              </a:rPr>
              <a:t>vida</a:t>
            </a:r>
            <a:r>
              <a:rPr lang="en-US" sz="3000">
                <a:solidFill>
                  <a:srgbClr val="FFFFFF"/>
                </a:solidFill>
                <a:latin typeface="Disket Mono Bold"/>
              </a:rPr>
              <a:t>; a </a:t>
            </a:r>
            <a:r>
              <a:rPr lang="en-US" sz="3000">
                <a:solidFill>
                  <a:srgbClr val="E8D102"/>
                </a:solidFill>
                <a:latin typeface="Disket Mono Bold"/>
              </a:rPr>
              <a:t>liberdade</a:t>
            </a:r>
            <a:r>
              <a:rPr lang="en-US" sz="3000">
                <a:solidFill>
                  <a:srgbClr val="FFFFFF"/>
                </a:solidFill>
                <a:latin typeface="Disket Mono Bold"/>
              </a:rPr>
              <a:t>; e o </a:t>
            </a:r>
            <a:r>
              <a:rPr lang="en-US" sz="3000">
                <a:solidFill>
                  <a:srgbClr val="E8D102"/>
                </a:solidFill>
                <a:latin typeface="Disket Mono Bold"/>
              </a:rPr>
              <a:t>patrimônio</a:t>
            </a:r>
            <a:r>
              <a:rPr lang="en-US" sz="3000">
                <a:solidFill>
                  <a:srgbClr val="FFFFFF"/>
                </a:solidFill>
                <a:latin typeface="Disket Mono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 rot="435631">
            <a:off x="4161032" y="5922225"/>
            <a:ext cx="3074956" cy="436085"/>
          </a:xfrm>
          <a:custGeom>
            <a:avLst/>
            <a:gdLst/>
            <a:ahLst/>
            <a:cxnLst/>
            <a:rect l="l" t="t" r="r" b="b"/>
            <a:pathLst>
              <a:path w="3074956" h="436085">
                <a:moveTo>
                  <a:pt x="0" y="0"/>
                </a:moveTo>
                <a:lnTo>
                  <a:pt x="3074956" y="0"/>
                </a:lnTo>
                <a:lnTo>
                  <a:pt x="3074956" y="436085"/>
                </a:lnTo>
                <a:lnTo>
                  <a:pt x="0" y="4360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1931670" y="3486758"/>
            <a:ext cx="6261276" cy="6128224"/>
            <a:chOff x="0" y="0"/>
            <a:chExt cx="8348369" cy="81709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348369" cy="8170966"/>
            </a:xfrm>
            <a:custGeom>
              <a:avLst/>
              <a:gdLst/>
              <a:ahLst/>
              <a:cxnLst/>
              <a:rect l="l" t="t" r="r" b="b"/>
              <a:pathLst>
                <a:path w="8348369" h="8170966">
                  <a:moveTo>
                    <a:pt x="0" y="0"/>
                  </a:moveTo>
                  <a:lnTo>
                    <a:pt x="8348369" y="0"/>
                  </a:lnTo>
                  <a:lnTo>
                    <a:pt x="8348369" y="8170966"/>
                  </a:lnTo>
                  <a:lnTo>
                    <a:pt x="0" y="8170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2576174" y="3221583"/>
              <a:ext cx="3196020" cy="3445844"/>
            </a:xfrm>
            <a:custGeom>
              <a:avLst/>
              <a:gdLst/>
              <a:ahLst/>
              <a:cxnLst/>
              <a:rect l="l" t="t" r="r" b="b"/>
              <a:pathLst>
                <a:path w="3196020" h="3445844">
                  <a:moveTo>
                    <a:pt x="0" y="0"/>
                  </a:moveTo>
                  <a:lnTo>
                    <a:pt x="3196020" y="0"/>
                  </a:lnTo>
                  <a:lnTo>
                    <a:pt x="3196020" y="3445844"/>
                  </a:lnTo>
                  <a:lnTo>
                    <a:pt x="0" y="3445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TUTELA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PENAL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44526" y="1450894"/>
            <a:ext cx="6074960" cy="96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PENAL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191974" y="8176334"/>
            <a:ext cx="7547451" cy="1081966"/>
            <a:chOff x="0" y="0"/>
            <a:chExt cx="10063268" cy="144262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13108" cy="1442622"/>
            </a:xfrm>
            <a:custGeom>
              <a:avLst/>
              <a:gdLst/>
              <a:ahLst/>
              <a:cxnLst/>
              <a:rect l="l" t="t" r="r" b="b"/>
              <a:pathLst>
                <a:path w="7213108" h="1442622">
                  <a:moveTo>
                    <a:pt x="0" y="0"/>
                  </a:moveTo>
                  <a:lnTo>
                    <a:pt x="7213108" y="0"/>
                  </a:lnTo>
                  <a:lnTo>
                    <a:pt x="7213108" y="1442622"/>
                  </a:lnTo>
                  <a:lnTo>
                    <a:pt x="0" y="1442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590122" y="463078"/>
              <a:ext cx="8473146" cy="459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Disket Mono Bold"/>
                </a:rPr>
                <a:t>MÍNIMA INTERVENÇÃO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75433" y="7027683"/>
            <a:ext cx="5409831" cy="1434391"/>
            <a:chOff x="0" y="0"/>
            <a:chExt cx="7213108" cy="19125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13108" cy="1912522"/>
            </a:xfrm>
            <a:custGeom>
              <a:avLst/>
              <a:gdLst/>
              <a:ahLst/>
              <a:cxnLst/>
              <a:rect l="l" t="t" r="r" b="b"/>
              <a:pathLst>
                <a:path w="7213108" h="1912522">
                  <a:moveTo>
                    <a:pt x="0" y="0"/>
                  </a:moveTo>
                  <a:lnTo>
                    <a:pt x="7213108" y="0"/>
                  </a:lnTo>
                  <a:lnTo>
                    <a:pt x="7213108" y="1912522"/>
                  </a:lnTo>
                  <a:lnTo>
                    <a:pt x="0" y="1912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6286" r="-1628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290762" y="264803"/>
              <a:ext cx="3148834" cy="13991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Disket Mono Bold"/>
                </a:rPr>
                <a:t>MEIO + GRAVE DE CONTROLE SOCIAL</a:t>
              </a:r>
            </a:p>
          </p:txBody>
        </p:sp>
      </p:grpSp>
      <p:pic>
        <p:nvPicPr>
          <p:cNvPr id="16" name="Imagem 15" descr="Logotipo&#10;&#10;Descrição gerada automaticamente">
            <a:extLst>
              <a:ext uri="{FF2B5EF4-FFF2-40B4-BE49-F238E27FC236}">
                <a16:creationId xmlns:a16="http://schemas.microsoft.com/office/drawing/2014/main" id="{4B43FC49-0457-C3C2-09F2-491C773505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86313" y="8397549"/>
            <a:ext cx="7547451" cy="1081966"/>
            <a:chOff x="0" y="0"/>
            <a:chExt cx="10063268" cy="14426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13108" cy="1442622"/>
            </a:xfrm>
            <a:custGeom>
              <a:avLst/>
              <a:gdLst/>
              <a:ahLst/>
              <a:cxnLst/>
              <a:rect l="l" t="t" r="r" b="b"/>
              <a:pathLst>
                <a:path w="7213108" h="1442622">
                  <a:moveTo>
                    <a:pt x="0" y="0"/>
                  </a:moveTo>
                  <a:lnTo>
                    <a:pt x="7213108" y="0"/>
                  </a:lnTo>
                  <a:lnTo>
                    <a:pt x="7213108" y="1442622"/>
                  </a:lnTo>
                  <a:lnTo>
                    <a:pt x="0" y="1442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90122" y="463078"/>
              <a:ext cx="8473146" cy="459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Disket Mono Bold"/>
                </a:rPr>
                <a:t>RESPONSABILIZAÇÃO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75433" y="7328249"/>
            <a:ext cx="5409831" cy="729541"/>
            <a:chOff x="0" y="0"/>
            <a:chExt cx="7213108" cy="9727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213108" cy="972722"/>
            </a:xfrm>
            <a:custGeom>
              <a:avLst/>
              <a:gdLst/>
              <a:ahLst/>
              <a:cxnLst/>
              <a:rect l="l" t="t" r="r" b="b"/>
              <a:pathLst>
                <a:path w="7213108" h="972722">
                  <a:moveTo>
                    <a:pt x="0" y="0"/>
                  </a:moveTo>
                  <a:lnTo>
                    <a:pt x="7213108" y="0"/>
                  </a:lnTo>
                  <a:lnTo>
                    <a:pt x="7213108" y="972722"/>
                  </a:lnTo>
                  <a:lnTo>
                    <a:pt x="0" y="972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153" b="-24153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290762" y="264803"/>
              <a:ext cx="3148834" cy="459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Disket Mono Bold"/>
                </a:rPr>
                <a:t>TIPIFICAÇÃO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3002271" y="5001271"/>
            <a:ext cx="4336027" cy="4336027"/>
          </a:xfrm>
          <a:custGeom>
            <a:avLst/>
            <a:gdLst/>
            <a:ahLst/>
            <a:cxnLst/>
            <a:rect l="l" t="t" r="r" b="b"/>
            <a:pathLst>
              <a:path w="4336027" h="4336027">
                <a:moveTo>
                  <a:pt x="0" y="0"/>
                </a:moveTo>
                <a:lnTo>
                  <a:pt x="4336027" y="0"/>
                </a:lnTo>
                <a:lnTo>
                  <a:pt x="4336027" y="4336027"/>
                </a:lnTo>
                <a:lnTo>
                  <a:pt x="0" y="433602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653941" y="4662466"/>
            <a:ext cx="5013637" cy="501363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52990" y="5040307"/>
            <a:ext cx="11067424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O Brasil adota a teoria tripartida em que o crime é fato: </a:t>
            </a:r>
            <a:r>
              <a:rPr lang="en-US" sz="3000">
                <a:solidFill>
                  <a:srgbClr val="E8D102"/>
                </a:solidFill>
                <a:latin typeface="Disket Mono Bold"/>
              </a:rPr>
              <a:t>típico</a:t>
            </a:r>
            <a:r>
              <a:rPr lang="en-US" sz="3000">
                <a:solidFill>
                  <a:srgbClr val="FFFFFF"/>
                </a:solidFill>
                <a:latin typeface="Disket Mono Bold"/>
              </a:rPr>
              <a:t> / </a:t>
            </a:r>
            <a:r>
              <a:rPr lang="en-US" sz="3000">
                <a:solidFill>
                  <a:srgbClr val="E8D102"/>
                </a:solidFill>
                <a:latin typeface="Disket Mono Bold"/>
              </a:rPr>
              <a:t>antijurídico</a:t>
            </a:r>
            <a:r>
              <a:rPr lang="en-US" sz="3000">
                <a:solidFill>
                  <a:srgbClr val="FFFFFF"/>
                </a:solidFill>
                <a:latin typeface="Disket Mono Bold"/>
              </a:rPr>
              <a:t> / </a:t>
            </a:r>
            <a:r>
              <a:rPr lang="en-US" sz="3000">
                <a:solidFill>
                  <a:srgbClr val="E8D102"/>
                </a:solidFill>
                <a:latin typeface="Disket Mono Bold"/>
              </a:rPr>
              <a:t>culpável</a:t>
            </a:r>
            <a:r>
              <a:rPr lang="en-US" sz="3000">
                <a:solidFill>
                  <a:srgbClr val="FFFFFF"/>
                </a:solidFill>
                <a:latin typeface="Disket Mono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TEORIA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DO CRIME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44526" y="1450894"/>
            <a:ext cx="6074960" cy="96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PENAL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3473795" y="6324119"/>
            <a:ext cx="3549030" cy="2332343"/>
            <a:chOff x="0" y="-66675"/>
            <a:chExt cx="4732040" cy="310979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66675"/>
              <a:ext cx="1901230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000000"/>
                  </a:solidFill>
                  <a:latin typeface="Open Sans Bold"/>
                </a:rPr>
                <a:t>TÍPICO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73621" y="2222378"/>
              <a:ext cx="3005319" cy="820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CULPÁVEL</a:t>
              </a:r>
              <a:endParaRPr lang="en-US" sz="3399" dirty="0">
                <a:solidFill>
                  <a:srgbClr val="000000"/>
                </a:solidFill>
                <a:latin typeface="Open Sans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676624" y="-66675"/>
              <a:ext cx="2055416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000000"/>
                  </a:solidFill>
                  <a:latin typeface="Open Sans Bold"/>
                </a:rPr>
                <a:t>ILÍCITO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118668" y="6611053"/>
            <a:ext cx="5409831" cy="1081966"/>
            <a:chOff x="0" y="0"/>
            <a:chExt cx="7213108" cy="14426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213108" cy="1442622"/>
            </a:xfrm>
            <a:custGeom>
              <a:avLst/>
              <a:gdLst/>
              <a:ahLst/>
              <a:cxnLst/>
              <a:rect l="l" t="t" r="r" b="b"/>
              <a:pathLst>
                <a:path w="7213108" h="1442622">
                  <a:moveTo>
                    <a:pt x="0" y="0"/>
                  </a:moveTo>
                  <a:lnTo>
                    <a:pt x="7213108" y="0"/>
                  </a:lnTo>
                  <a:lnTo>
                    <a:pt x="7213108" y="1442622"/>
                  </a:lnTo>
                  <a:lnTo>
                    <a:pt x="0" y="1442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243268" y="463078"/>
              <a:ext cx="4364649" cy="459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Disket Mono Bold"/>
                </a:rPr>
                <a:t>ENQUADRAMENTO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790793" y="1829184"/>
            <a:ext cx="2885942" cy="2467237"/>
            <a:chOff x="0" y="0"/>
            <a:chExt cx="3847922" cy="3289650"/>
          </a:xfrm>
        </p:grpSpPr>
        <p:sp>
          <p:nvSpPr>
            <p:cNvPr id="22" name="Freeform 22"/>
            <p:cNvSpPr/>
            <p:nvPr/>
          </p:nvSpPr>
          <p:spPr>
            <a:xfrm flipH="1">
              <a:off x="0" y="0"/>
              <a:ext cx="3847922" cy="3289650"/>
            </a:xfrm>
            <a:custGeom>
              <a:avLst/>
              <a:gdLst/>
              <a:ahLst/>
              <a:cxnLst/>
              <a:rect l="l" t="t" r="r" b="b"/>
              <a:pathLst>
                <a:path w="3847922" h="3289650">
                  <a:moveTo>
                    <a:pt x="3847922" y="0"/>
                  </a:moveTo>
                  <a:lnTo>
                    <a:pt x="0" y="0"/>
                  </a:lnTo>
                  <a:lnTo>
                    <a:pt x="0" y="3289650"/>
                  </a:lnTo>
                  <a:lnTo>
                    <a:pt x="3847922" y="3289650"/>
                  </a:lnTo>
                  <a:lnTo>
                    <a:pt x="3847922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1320" b="-132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513359" y="439523"/>
              <a:ext cx="2821204" cy="1561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36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Mistral" pitchFamily="66" charset="0"/>
                </a:rPr>
                <a:t>O </a:t>
              </a:r>
              <a:r>
                <a:rPr lang="en-US" sz="3600" dirty="0" err="1">
                  <a:solidFill>
                    <a:srgbClr val="000000"/>
                  </a:solidFill>
                  <a:latin typeface="Mistral" pitchFamily="66" charset="0"/>
                </a:rPr>
                <a:t>que</a:t>
              </a:r>
              <a:r>
                <a:rPr lang="en-US" sz="3600" dirty="0">
                  <a:solidFill>
                    <a:srgbClr val="000000"/>
                  </a:solidFill>
                  <a:latin typeface="Mistral" pitchFamily="66" charset="0"/>
                </a:rPr>
                <a:t> é crime?</a:t>
              </a:r>
            </a:p>
          </p:txBody>
        </p:sp>
      </p:grpSp>
      <p:pic>
        <p:nvPicPr>
          <p:cNvPr id="24" name="Imagem 23" descr="Logotipo&#10;&#10;Descrição gerada automaticamente">
            <a:extLst>
              <a:ext uri="{FF2B5EF4-FFF2-40B4-BE49-F238E27FC236}">
                <a16:creationId xmlns:a16="http://schemas.microsoft.com/office/drawing/2014/main" id="{A2D4A48E-B4A6-C6C6-9A83-A630761A9C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dolo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e culpa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607675" y="5018683"/>
            <a:ext cx="6788408" cy="5021906"/>
            <a:chOff x="0" y="0"/>
            <a:chExt cx="9051210" cy="66958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83766" cy="1413559"/>
            </a:xfrm>
            <a:custGeom>
              <a:avLst/>
              <a:gdLst/>
              <a:ahLst/>
              <a:cxnLst/>
              <a:rect l="l" t="t" r="r" b="b"/>
              <a:pathLst>
                <a:path w="2983766" h="1413559">
                  <a:moveTo>
                    <a:pt x="0" y="0"/>
                  </a:moveTo>
                  <a:lnTo>
                    <a:pt x="2983766" y="0"/>
                  </a:lnTo>
                  <a:lnTo>
                    <a:pt x="2983766" y="1413559"/>
                  </a:lnTo>
                  <a:lnTo>
                    <a:pt x="0" y="1413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3559493"/>
              <a:ext cx="2983766" cy="1413559"/>
            </a:xfrm>
            <a:custGeom>
              <a:avLst/>
              <a:gdLst/>
              <a:ahLst/>
              <a:cxnLst/>
              <a:rect l="l" t="t" r="r" b="b"/>
              <a:pathLst>
                <a:path w="2983766" h="1413559">
                  <a:moveTo>
                    <a:pt x="0" y="0"/>
                  </a:moveTo>
                  <a:lnTo>
                    <a:pt x="2983766" y="0"/>
                  </a:lnTo>
                  <a:lnTo>
                    <a:pt x="2983766" y="1413559"/>
                  </a:lnTo>
                  <a:lnTo>
                    <a:pt x="0" y="1413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4190800" y="467913"/>
              <a:ext cx="4037227" cy="4037227"/>
            </a:xfrm>
            <a:custGeom>
              <a:avLst/>
              <a:gdLst/>
              <a:ahLst/>
              <a:cxnLst/>
              <a:rect l="l" t="t" r="r" b="b"/>
              <a:pathLst>
                <a:path w="4037227" h="4037227">
                  <a:moveTo>
                    <a:pt x="0" y="0"/>
                  </a:moveTo>
                  <a:lnTo>
                    <a:pt x="4037227" y="0"/>
                  </a:lnTo>
                  <a:lnTo>
                    <a:pt x="4037227" y="4037227"/>
                  </a:lnTo>
                  <a:lnTo>
                    <a:pt x="0" y="4037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 rot="1081331">
              <a:off x="5987746" y="3601452"/>
              <a:ext cx="2705481" cy="2743200"/>
            </a:xfrm>
            <a:custGeom>
              <a:avLst/>
              <a:gdLst/>
              <a:ahLst/>
              <a:cxnLst/>
              <a:rect l="l" t="t" r="r" b="b"/>
              <a:pathLst>
                <a:path w="2705481" h="2743200">
                  <a:moveTo>
                    <a:pt x="0" y="0"/>
                  </a:moveTo>
                  <a:lnTo>
                    <a:pt x="2705481" y="0"/>
                  </a:lnTo>
                  <a:lnTo>
                    <a:pt x="2705481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Freeform 9"/>
          <p:cNvSpPr/>
          <p:nvPr/>
        </p:nvSpPr>
        <p:spPr>
          <a:xfrm>
            <a:off x="2325327" y="5180968"/>
            <a:ext cx="1238397" cy="1781866"/>
          </a:xfrm>
          <a:custGeom>
            <a:avLst/>
            <a:gdLst/>
            <a:ahLst/>
            <a:cxnLst/>
            <a:rect l="l" t="t" r="r" b="b"/>
            <a:pathLst>
              <a:path w="1238397" h="1781866">
                <a:moveTo>
                  <a:pt x="0" y="0"/>
                </a:moveTo>
                <a:lnTo>
                  <a:pt x="1238397" y="0"/>
                </a:lnTo>
                <a:lnTo>
                  <a:pt x="1238397" y="1781866"/>
                </a:lnTo>
                <a:lnTo>
                  <a:pt x="0" y="178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253286" y="6403720"/>
            <a:ext cx="2144082" cy="1793232"/>
          </a:xfrm>
          <a:custGeom>
            <a:avLst/>
            <a:gdLst/>
            <a:ahLst/>
            <a:cxnLst/>
            <a:rect l="l" t="t" r="r" b="b"/>
            <a:pathLst>
              <a:path w="2144082" h="1793232">
                <a:moveTo>
                  <a:pt x="0" y="0"/>
                </a:moveTo>
                <a:lnTo>
                  <a:pt x="2144082" y="0"/>
                </a:lnTo>
                <a:lnTo>
                  <a:pt x="2144082" y="1793232"/>
                </a:lnTo>
                <a:lnTo>
                  <a:pt x="0" y="179323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2944526" y="7300336"/>
            <a:ext cx="1343874" cy="1822202"/>
          </a:xfrm>
          <a:custGeom>
            <a:avLst/>
            <a:gdLst/>
            <a:ahLst/>
            <a:cxnLst/>
            <a:rect l="l" t="t" r="r" b="b"/>
            <a:pathLst>
              <a:path w="1343874" h="1822202">
                <a:moveTo>
                  <a:pt x="0" y="0"/>
                </a:moveTo>
                <a:lnTo>
                  <a:pt x="1343874" y="0"/>
                </a:lnTo>
                <a:lnTo>
                  <a:pt x="1343874" y="1822202"/>
                </a:lnTo>
                <a:lnTo>
                  <a:pt x="0" y="182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4712868" y="5167024"/>
            <a:ext cx="6300425" cy="3574497"/>
            <a:chOff x="0" y="0"/>
            <a:chExt cx="8400566" cy="4765996"/>
          </a:xfrm>
        </p:grpSpPr>
        <p:sp>
          <p:nvSpPr>
            <p:cNvPr id="13" name="Freeform 13"/>
            <p:cNvSpPr/>
            <p:nvPr/>
          </p:nvSpPr>
          <p:spPr>
            <a:xfrm>
              <a:off x="0" y="1206503"/>
              <a:ext cx="2673853" cy="2352991"/>
            </a:xfrm>
            <a:custGeom>
              <a:avLst/>
              <a:gdLst/>
              <a:ahLst/>
              <a:cxnLst/>
              <a:rect l="l" t="t" r="r" b="b"/>
              <a:pathLst>
                <a:path w="2673853" h="2352991">
                  <a:moveTo>
                    <a:pt x="0" y="0"/>
                  </a:moveTo>
                  <a:lnTo>
                    <a:pt x="2673853" y="0"/>
                  </a:lnTo>
                  <a:lnTo>
                    <a:pt x="2673853" y="2352990"/>
                  </a:lnTo>
                  <a:lnTo>
                    <a:pt x="0" y="2352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print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686160" y="-114300"/>
              <a:ext cx="2918248" cy="13208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399"/>
                </a:lnSpc>
              </a:pPr>
              <a:r>
                <a:rPr lang="en-US" sz="5999">
                  <a:solidFill>
                    <a:srgbClr val="E8D102"/>
                  </a:solidFill>
                  <a:latin typeface="Disket Mono Bold"/>
                </a:rPr>
                <a:t>dolo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686160" y="3445193"/>
              <a:ext cx="4714406" cy="13208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399"/>
                </a:lnSpc>
              </a:pPr>
              <a:r>
                <a:rPr lang="en-US" sz="5999">
                  <a:solidFill>
                    <a:srgbClr val="E8D102"/>
                  </a:solidFill>
                  <a:latin typeface="Disket Mono Bold"/>
                </a:rPr>
                <a:t>culpa</a:t>
              </a:r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8818993" y="3096389"/>
            <a:ext cx="2885942" cy="2467237"/>
          </a:xfrm>
          <a:custGeom>
            <a:avLst/>
            <a:gdLst/>
            <a:ahLst/>
            <a:cxnLst/>
            <a:rect l="l" t="t" r="r" b="b"/>
            <a:pathLst>
              <a:path w="2885942" h="2467237">
                <a:moveTo>
                  <a:pt x="2885942" y="0"/>
                </a:moveTo>
                <a:lnTo>
                  <a:pt x="0" y="0"/>
                </a:lnTo>
                <a:lnTo>
                  <a:pt x="0" y="2467237"/>
                </a:lnTo>
                <a:lnTo>
                  <a:pt x="2885942" y="2467237"/>
                </a:lnTo>
                <a:lnTo>
                  <a:pt x="2885942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1320" b="-132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2944526" y="1450894"/>
            <a:ext cx="6074960" cy="96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PENAL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29466" y="8631683"/>
            <a:ext cx="3535805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</a:pPr>
            <a:r>
              <a:rPr lang="en-US" sz="2800" dirty="0">
                <a:solidFill>
                  <a:srgbClr val="FFFFFF"/>
                </a:solidFill>
                <a:latin typeface="Disket Mono Bold"/>
              </a:rPr>
              <a:t>crime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67367" y="3716415"/>
            <a:ext cx="2328843" cy="555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42"/>
              </a:lnSpc>
              <a:spcBef>
                <a:spcPct val="0"/>
              </a:spcBef>
            </a:pPr>
            <a:r>
              <a:rPr lang="en-US" sz="3244" dirty="0" err="1">
                <a:solidFill>
                  <a:srgbClr val="000000"/>
                </a:solidFill>
                <a:latin typeface="Mistral" pitchFamily="66" charset="0"/>
              </a:rPr>
              <a:t>dolo</a:t>
            </a:r>
            <a:r>
              <a:rPr lang="en-US" sz="3244" dirty="0">
                <a:solidFill>
                  <a:srgbClr val="000000"/>
                </a:solidFill>
                <a:latin typeface="Mistral" pitchFamily="66" charset="0"/>
              </a:rPr>
              <a:t> = </a:t>
            </a:r>
            <a:r>
              <a:rPr lang="en-US" sz="3244" dirty="0" err="1">
                <a:solidFill>
                  <a:srgbClr val="000000"/>
                </a:solidFill>
                <a:latin typeface="Mistral" pitchFamily="66" charset="0"/>
              </a:rPr>
              <a:t>inocente</a:t>
            </a:r>
            <a:endParaRPr lang="en-US" sz="3244" dirty="0">
              <a:solidFill>
                <a:srgbClr val="000000"/>
              </a:solidFill>
              <a:latin typeface="Mistral" pitchFamily="66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9644168" y="3255023"/>
            <a:ext cx="1375240" cy="1545213"/>
          </a:xfrm>
          <a:custGeom>
            <a:avLst/>
            <a:gdLst/>
            <a:ahLst/>
            <a:cxnLst/>
            <a:rect l="l" t="t" r="r" b="b"/>
            <a:pathLst>
              <a:path w="1375240" h="1545213">
                <a:moveTo>
                  <a:pt x="0" y="0"/>
                </a:moveTo>
                <a:lnTo>
                  <a:pt x="1375240" y="0"/>
                </a:lnTo>
                <a:lnTo>
                  <a:pt x="1375240" y="1545213"/>
                </a:lnTo>
                <a:lnTo>
                  <a:pt x="0" y="1545213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alphaModFix amt="59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1" name="Imagem 20" descr="Logotipo&#10;&#10;Descrição gerada automaticamente">
            <a:extLst>
              <a:ext uri="{FF2B5EF4-FFF2-40B4-BE49-F238E27FC236}">
                <a16:creationId xmlns:a16="http://schemas.microsoft.com/office/drawing/2014/main" id="{E803569F-3539-7187-D080-7D643F575CF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651693" y="7730042"/>
            <a:ext cx="7641291" cy="1528258"/>
            <a:chOff x="0" y="0"/>
            <a:chExt cx="10188388" cy="20376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188388" cy="2037678"/>
            </a:xfrm>
            <a:custGeom>
              <a:avLst/>
              <a:gdLst/>
              <a:ahLst/>
              <a:cxnLst/>
              <a:rect l="l" t="t" r="r" b="b"/>
              <a:pathLst>
                <a:path w="10188388" h="2037678">
                  <a:moveTo>
                    <a:pt x="0" y="0"/>
                  </a:moveTo>
                  <a:lnTo>
                    <a:pt x="10188388" y="0"/>
                  </a:lnTo>
                  <a:lnTo>
                    <a:pt x="10188388" y="2037678"/>
                  </a:lnTo>
                  <a:lnTo>
                    <a:pt x="0" y="2037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246019" y="677663"/>
              <a:ext cx="6748940" cy="625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55"/>
                </a:lnSpc>
              </a:pPr>
              <a:r>
                <a:rPr lang="en-US" sz="2825">
                  <a:solidFill>
                    <a:srgbClr val="000000"/>
                  </a:solidFill>
                  <a:latin typeface="Disket Mono Bold"/>
                </a:rPr>
                <a:t>falta de atenção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289546" y="5286097"/>
            <a:ext cx="2540621" cy="2232570"/>
          </a:xfrm>
          <a:custGeom>
            <a:avLst/>
            <a:gdLst/>
            <a:ahLst/>
            <a:cxnLst/>
            <a:rect l="l" t="t" r="r" b="b"/>
            <a:pathLst>
              <a:path w="2540621" h="2232570">
                <a:moveTo>
                  <a:pt x="0" y="0"/>
                </a:moveTo>
                <a:lnTo>
                  <a:pt x="2540621" y="0"/>
                </a:lnTo>
                <a:lnTo>
                  <a:pt x="2540621" y="2232570"/>
                </a:lnTo>
                <a:lnTo>
                  <a:pt x="0" y="223257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>
                <a:solidFill>
                  <a:srgbClr val="E8D102"/>
                </a:solidFill>
                <a:latin typeface="Disket Mono Bold"/>
              </a:rPr>
              <a:t>culpa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44526" y="1450894"/>
            <a:ext cx="6074960" cy="96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PENAL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18174" y="5573707"/>
            <a:ext cx="11067424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cometido de forma não intensional (sem querer) por alguma </a:t>
            </a:r>
            <a:r>
              <a:rPr lang="en-US" sz="3000">
                <a:solidFill>
                  <a:srgbClr val="E8D102"/>
                </a:solidFill>
                <a:latin typeface="Disket Mono Bold"/>
              </a:rPr>
              <a:t>imprudência</a:t>
            </a:r>
            <a:r>
              <a:rPr lang="en-US" sz="3000">
                <a:solidFill>
                  <a:srgbClr val="FFFFFF"/>
                </a:solidFill>
                <a:latin typeface="Disket Mono Bold"/>
              </a:rPr>
              <a:t>, </a:t>
            </a:r>
            <a:r>
              <a:rPr lang="en-US" sz="3000">
                <a:solidFill>
                  <a:srgbClr val="E8D102"/>
                </a:solidFill>
                <a:latin typeface="Disket Mono Bold"/>
              </a:rPr>
              <a:t>negligência</a:t>
            </a:r>
            <a:r>
              <a:rPr lang="en-US" sz="3000">
                <a:solidFill>
                  <a:srgbClr val="FFFFFF"/>
                </a:solidFill>
                <a:latin typeface="Disket Mono Bold"/>
              </a:rPr>
              <a:t> ou </a:t>
            </a:r>
            <a:r>
              <a:rPr lang="en-US" sz="3000">
                <a:solidFill>
                  <a:srgbClr val="E8D102"/>
                </a:solidFill>
                <a:latin typeface="Disket Mono Bold"/>
              </a:rPr>
              <a:t>imperícia</a:t>
            </a:r>
            <a:r>
              <a:rPr lang="en-US" sz="3000">
                <a:solidFill>
                  <a:srgbClr val="FFFFFF"/>
                </a:solidFill>
                <a:latin typeface="Disket Mono Bold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 rot="435631">
            <a:off x="10061557" y="5886138"/>
            <a:ext cx="4532839" cy="642839"/>
          </a:xfrm>
          <a:custGeom>
            <a:avLst/>
            <a:gdLst/>
            <a:ahLst/>
            <a:cxnLst/>
            <a:rect l="l" t="t" r="r" b="b"/>
            <a:pathLst>
              <a:path w="4532839" h="642839">
                <a:moveTo>
                  <a:pt x="0" y="0"/>
                </a:moveTo>
                <a:lnTo>
                  <a:pt x="4532839" y="0"/>
                </a:lnTo>
                <a:lnTo>
                  <a:pt x="4532839" y="642839"/>
                </a:lnTo>
                <a:lnTo>
                  <a:pt x="0" y="6428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FFA64B40-16F5-173E-2C53-34309AF123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243342" y="8176334"/>
            <a:ext cx="5409831" cy="1081966"/>
            <a:chOff x="0" y="0"/>
            <a:chExt cx="7213108" cy="14426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13108" cy="1442622"/>
            </a:xfrm>
            <a:custGeom>
              <a:avLst/>
              <a:gdLst/>
              <a:ahLst/>
              <a:cxnLst/>
              <a:rect l="l" t="t" r="r" b="b"/>
              <a:pathLst>
                <a:path w="7213108" h="1442622">
                  <a:moveTo>
                    <a:pt x="0" y="0"/>
                  </a:moveTo>
                  <a:lnTo>
                    <a:pt x="7213108" y="0"/>
                  </a:lnTo>
                  <a:lnTo>
                    <a:pt x="7213108" y="1442622"/>
                  </a:lnTo>
                  <a:lnTo>
                    <a:pt x="0" y="1442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90122" y="463078"/>
              <a:ext cx="4778070" cy="459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Disket Mono Bold"/>
                </a:rPr>
                <a:t>direto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dolo</a:t>
            </a:r>
            <a:endParaRPr lang="en-US" sz="4999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44526" y="1450894"/>
            <a:ext cx="6074960" cy="96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PENAL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528848" y="8176334"/>
            <a:ext cx="5409831" cy="1081966"/>
            <a:chOff x="0" y="0"/>
            <a:chExt cx="7213108" cy="14426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13108" cy="1442622"/>
            </a:xfrm>
            <a:custGeom>
              <a:avLst/>
              <a:gdLst/>
              <a:ahLst/>
              <a:cxnLst/>
              <a:rect l="l" t="t" r="r" b="b"/>
              <a:pathLst>
                <a:path w="7213108" h="1442622">
                  <a:moveTo>
                    <a:pt x="0" y="0"/>
                  </a:moveTo>
                  <a:lnTo>
                    <a:pt x="7213108" y="0"/>
                  </a:lnTo>
                  <a:lnTo>
                    <a:pt x="7213108" y="1442622"/>
                  </a:lnTo>
                  <a:lnTo>
                    <a:pt x="0" y="1442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416854" y="463078"/>
              <a:ext cx="4969840" cy="459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Disket Mono Bold"/>
                </a:rPr>
                <a:t>eventual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573183" y="5340778"/>
            <a:ext cx="11067424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cometido de forma intencional (deseja o resultado - Dolo Direto). O agente não se importa com o resultado e assume o risco de produzi-lo (dolo eventual).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35662" y="5602502"/>
            <a:ext cx="2248390" cy="1667303"/>
          </a:xfrm>
          <a:custGeom>
            <a:avLst/>
            <a:gdLst/>
            <a:ahLst/>
            <a:cxnLst/>
            <a:rect l="l" t="t" r="r" b="b"/>
            <a:pathLst>
              <a:path w="2248390" h="1667303">
                <a:moveTo>
                  <a:pt x="0" y="0"/>
                </a:moveTo>
                <a:lnTo>
                  <a:pt x="2248390" y="0"/>
                </a:lnTo>
                <a:lnTo>
                  <a:pt x="2248390" y="1667303"/>
                </a:lnTo>
                <a:lnTo>
                  <a:pt x="0" y="16673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 rot="435631">
            <a:off x="9725551" y="5695263"/>
            <a:ext cx="3074956" cy="436085"/>
          </a:xfrm>
          <a:custGeom>
            <a:avLst/>
            <a:gdLst/>
            <a:ahLst/>
            <a:cxnLst/>
            <a:rect l="l" t="t" r="r" b="b"/>
            <a:pathLst>
              <a:path w="3074956" h="436085">
                <a:moveTo>
                  <a:pt x="0" y="0"/>
                </a:moveTo>
                <a:lnTo>
                  <a:pt x="3074956" y="0"/>
                </a:lnTo>
                <a:lnTo>
                  <a:pt x="3074956" y="436085"/>
                </a:lnTo>
                <a:lnTo>
                  <a:pt x="0" y="43608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4" name="Imagem 13" descr="Logotipo&#10;&#10;Descrição gerada automaticamente">
            <a:extLst>
              <a:ext uri="{FF2B5EF4-FFF2-40B4-BE49-F238E27FC236}">
                <a16:creationId xmlns:a16="http://schemas.microsoft.com/office/drawing/2014/main" id="{1C94C6B9-0E86-9E70-7671-87AFE3494E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268459" y="4903790"/>
            <a:ext cx="968082" cy="936620"/>
          </a:xfrm>
          <a:custGeom>
            <a:avLst/>
            <a:gdLst/>
            <a:ahLst/>
            <a:cxnLst/>
            <a:rect l="l" t="t" r="r" b="b"/>
            <a:pathLst>
              <a:path w="968082" h="936620">
                <a:moveTo>
                  <a:pt x="0" y="0"/>
                </a:moveTo>
                <a:lnTo>
                  <a:pt x="968082" y="0"/>
                </a:lnTo>
                <a:lnTo>
                  <a:pt x="968082" y="936620"/>
                </a:lnTo>
                <a:lnTo>
                  <a:pt x="0" y="93662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8659959" y="4903790"/>
            <a:ext cx="968082" cy="936620"/>
          </a:xfrm>
          <a:custGeom>
            <a:avLst/>
            <a:gdLst/>
            <a:ahLst/>
            <a:cxnLst/>
            <a:rect l="l" t="t" r="r" b="b"/>
            <a:pathLst>
              <a:path w="968082" h="936620">
                <a:moveTo>
                  <a:pt x="0" y="0"/>
                </a:moveTo>
                <a:lnTo>
                  <a:pt x="968082" y="0"/>
                </a:lnTo>
                <a:lnTo>
                  <a:pt x="968082" y="936620"/>
                </a:lnTo>
                <a:lnTo>
                  <a:pt x="0" y="93662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2507223" y="4903790"/>
            <a:ext cx="968082" cy="936620"/>
          </a:xfrm>
          <a:custGeom>
            <a:avLst/>
            <a:gdLst/>
            <a:ahLst/>
            <a:cxnLst/>
            <a:rect l="l" t="t" r="r" b="b"/>
            <a:pathLst>
              <a:path w="968082" h="936620">
                <a:moveTo>
                  <a:pt x="0" y="0"/>
                </a:moveTo>
                <a:lnTo>
                  <a:pt x="968082" y="0"/>
                </a:lnTo>
                <a:lnTo>
                  <a:pt x="968082" y="936620"/>
                </a:lnTo>
                <a:lnTo>
                  <a:pt x="0" y="93662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0368628" y="5600700"/>
            <a:ext cx="1664707" cy="1600200"/>
          </a:xfrm>
          <a:custGeom>
            <a:avLst/>
            <a:gdLst/>
            <a:ahLst/>
            <a:cxnLst/>
            <a:rect l="l" t="t" r="r" b="b"/>
            <a:pathLst>
              <a:path w="1664707" h="1600200">
                <a:moveTo>
                  <a:pt x="0" y="0"/>
                </a:moveTo>
                <a:lnTo>
                  <a:pt x="1664708" y="0"/>
                </a:lnTo>
                <a:lnTo>
                  <a:pt x="1664708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219200" y="7505700"/>
            <a:ext cx="7641291" cy="1528258"/>
            <a:chOff x="0" y="0"/>
            <a:chExt cx="10188388" cy="20376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188388" cy="2037678"/>
            </a:xfrm>
            <a:custGeom>
              <a:avLst/>
              <a:gdLst/>
              <a:ahLst/>
              <a:cxnLst/>
              <a:rect l="l" t="t" r="r" b="b"/>
              <a:pathLst>
                <a:path w="10188388" h="2037678">
                  <a:moveTo>
                    <a:pt x="0" y="0"/>
                  </a:moveTo>
                  <a:lnTo>
                    <a:pt x="10188388" y="0"/>
                  </a:lnTo>
                  <a:lnTo>
                    <a:pt x="10188388" y="2037678"/>
                  </a:lnTo>
                  <a:lnTo>
                    <a:pt x="0" y="2037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246019" y="677663"/>
              <a:ext cx="6748940" cy="637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55"/>
                </a:lnSpc>
              </a:pPr>
              <a:r>
                <a:rPr lang="en-US" sz="2825" dirty="0" err="1">
                  <a:solidFill>
                    <a:srgbClr val="000000"/>
                  </a:solidFill>
                  <a:latin typeface="Disket Mono Bold"/>
                </a:rPr>
                <a:t>tEntativa</a:t>
              </a:r>
              <a:endParaRPr lang="en-US" sz="2825" dirty="0">
                <a:solidFill>
                  <a:srgbClr val="000000"/>
                </a:solidFill>
                <a:latin typeface="Disket Mono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915400" y="7353300"/>
            <a:ext cx="7641291" cy="1528258"/>
            <a:chOff x="0" y="0"/>
            <a:chExt cx="10188388" cy="2037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188388" cy="2037678"/>
            </a:xfrm>
            <a:custGeom>
              <a:avLst/>
              <a:gdLst/>
              <a:ahLst/>
              <a:cxnLst/>
              <a:rect l="l" t="t" r="r" b="b"/>
              <a:pathLst>
                <a:path w="10188388" h="2037678">
                  <a:moveTo>
                    <a:pt x="0" y="0"/>
                  </a:moveTo>
                  <a:lnTo>
                    <a:pt x="10188388" y="0"/>
                  </a:lnTo>
                  <a:lnTo>
                    <a:pt x="10188388" y="2037678"/>
                  </a:lnTo>
                  <a:lnTo>
                    <a:pt x="0" y="2037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246019" y="677663"/>
              <a:ext cx="6748940" cy="625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55"/>
                </a:lnSpc>
              </a:pPr>
              <a:r>
                <a:rPr lang="en-US" sz="2825" dirty="0" err="1">
                  <a:solidFill>
                    <a:srgbClr val="000000"/>
                  </a:solidFill>
                  <a:latin typeface="Disket Mono Bold"/>
                </a:rPr>
                <a:t>consumação</a:t>
              </a:r>
              <a:endParaRPr lang="en-US" sz="2825" dirty="0">
                <a:solidFill>
                  <a:srgbClr val="000000"/>
                </a:solidFill>
                <a:latin typeface="Disket Mono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6227141" y="5600700"/>
            <a:ext cx="1409171" cy="1360490"/>
          </a:xfrm>
          <a:custGeom>
            <a:avLst/>
            <a:gdLst/>
            <a:ahLst/>
            <a:cxnLst/>
            <a:rect l="l" t="t" r="r" b="b"/>
            <a:pathLst>
              <a:path w="1409171" h="1360490">
                <a:moveTo>
                  <a:pt x="0" y="0"/>
                </a:moveTo>
                <a:lnTo>
                  <a:pt x="1409170" y="0"/>
                </a:lnTo>
                <a:lnTo>
                  <a:pt x="1409170" y="1360490"/>
                </a:lnTo>
                <a:lnTo>
                  <a:pt x="0" y="136049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2207162" y="5600700"/>
            <a:ext cx="1067985" cy="1360490"/>
          </a:xfrm>
          <a:custGeom>
            <a:avLst/>
            <a:gdLst/>
            <a:ahLst/>
            <a:cxnLst/>
            <a:rect l="l" t="t" r="r" b="b"/>
            <a:pathLst>
              <a:path w="1067985" h="1360490">
                <a:moveTo>
                  <a:pt x="0" y="0"/>
                </a:moveTo>
                <a:lnTo>
                  <a:pt x="1067985" y="0"/>
                </a:lnTo>
                <a:lnTo>
                  <a:pt x="1067985" y="1360490"/>
                </a:lnTo>
                <a:lnTo>
                  <a:pt x="0" y="136049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4330112" y="5480845"/>
            <a:ext cx="2027903" cy="1600200"/>
          </a:xfrm>
          <a:custGeom>
            <a:avLst/>
            <a:gdLst/>
            <a:ahLst/>
            <a:cxnLst/>
            <a:rect l="l" t="t" r="r" b="b"/>
            <a:pathLst>
              <a:path w="2027903" h="1600200">
                <a:moveTo>
                  <a:pt x="0" y="0"/>
                </a:moveTo>
                <a:lnTo>
                  <a:pt x="2027903" y="0"/>
                </a:lnTo>
                <a:lnTo>
                  <a:pt x="2027903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iter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</a:t>
            </a: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criminis</a:t>
            </a:r>
            <a:endParaRPr lang="en-US" sz="4999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944526" y="1450894"/>
            <a:ext cx="6074960" cy="96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PENAL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20593" y="5076825"/>
            <a:ext cx="264786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cogitação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56762" y="5076825"/>
            <a:ext cx="284630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preparação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47141" y="5076825"/>
            <a:ext cx="230768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execução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894405" y="5076825"/>
            <a:ext cx="270456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consumação</a:t>
            </a:r>
          </a:p>
        </p:txBody>
      </p:sp>
      <p:pic>
        <p:nvPicPr>
          <p:cNvPr id="22" name="Imagem 21" descr="Logotipo&#10;&#10;Descrição gerada automaticamente">
            <a:extLst>
              <a:ext uri="{FF2B5EF4-FFF2-40B4-BE49-F238E27FC236}">
                <a16:creationId xmlns:a16="http://schemas.microsoft.com/office/drawing/2014/main" id="{816B4256-D9F9-21C6-38F4-3447402A13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 t="325" b="325"/>
          <a:stretch>
            <a:fillRect/>
          </a:stretch>
        </p:blipFill>
        <p:spPr>
          <a:xfrm>
            <a:off x="0" y="0"/>
            <a:ext cx="18468124" cy="1045825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468124" cy="10399241"/>
            <a:chOff x="0" y="0"/>
            <a:chExt cx="4864033" cy="27388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64033" cy="2738895"/>
            </a:xfrm>
            <a:custGeom>
              <a:avLst/>
              <a:gdLst/>
              <a:ahLst/>
              <a:cxnLst/>
              <a:rect l="l" t="t" r="r" b="b"/>
              <a:pathLst>
                <a:path w="4864033" h="2738895">
                  <a:moveTo>
                    <a:pt x="0" y="0"/>
                  </a:moveTo>
                  <a:lnTo>
                    <a:pt x="4864033" y="0"/>
                  </a:lnTo>
                  <a:lnTo>
                    <a:pt x="4864033" y="2738895"/>
                  </a:lnTo>
                  <a:lnTo>
                    <a:pt x="0" y="2738895"/>
                  </a:lnTo>
                  <a:close/>
                </a:path>
              </a:pathLst>
            </a:custGeom>
            <a:solidFill>
              <a:srgbClr val="2B2B2B">
                <a:alpha val="84706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4033" cy="2776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5680071" y="4887262"/>
            <a:ext cx="17142512" cy="17142512"/>
          </a:xfrm>
          <a:custGeom>
            <a:avLst/>
            <a:gdLst/>
            <a:ahLst/>
            <a:cxnLst/>
            <a:rect l="l" t="t" r="r" b="b"/>
            <a:pathLst>
              <a:path w="17142512" h="17142512">
                <a:moveTo>
                  <a:pt x="0" y="0"/>
                </a:moveTo>
                <a:lnTo>
                  <a:pt x="17142512" y="0"/>
                </a:lnTo>
                <a:lnTo>
                  <a:pt x="17142512" y="17142512"/>
                </a:lnTo>
                <a:lnTo>
                  <a:pt x="0" y="171425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8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74" b="-27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9139238" y="4274503"/>
            <a:ext cx="952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5410200" y="1485900"/>
            <a:ext cx="125730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11"/>
              </a:lnSpc>
            </a:pPr>
            <a:r>
              <a:rPr lang="en-US" sz="7722" dirty="0">
                <a:solidFill>
                  <a:srgbClr val="E8D102"/>
                </a:solidFill>
                <a:latin typeface="Amsterdam Four"/>
              </a:rPr>
              <a:t>Professor: Francisco </a:t>
            </a:r>
            <a:r>
              <a:rPr lang="en-US" sz="7722" dirty="0" err="1">
                <a:solidFill>
                  <a:srgbClr val="E8D102"/>
                </a:solidFill>
                <a:latin typeface="Amsterdam Four"/>
              </a:rPr>
              <a:t>Horácio</a:t>
            </a:r>
            <a:endParaRPr lang="en-US" sz="7722" dirty="0">
              <a:solidFill>
                <a:srgbClr val="E8D102"/>
              </a:solidFill>
              <a:latin typeface="Amsterdam Fou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3621152"/>
            <a:ext cx="9867900" cy="838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60"/>
              </a:lnSpc>
              <a:spcBef>
                <a:spcPct val="0"/>
              </a:spcBef>
            </a:pPr>
            <a:r>
              <a:rPr lang="en-US" sz="5400" u="none" strike="noStrike" dirty="0" err="1">
                <a:solidFill>
                  <a:srgbClr val="FFFFFF"/>
                </a:solidFill>
                <a:latin typeface="Stencil" pitchFamily="82" charset="0"/>
              </a:rPr>
              <a:t>Curso</a:t>
            </a:r>
            <a:r>
              <a:rPr lang="en-US" sz="5400" u="none" strike="noStrike" dirty="0">
                <a:solidFill>
                  <a:srgbClr val="FFFFFF"/>
                </a:solidFill>
                <a:latin typeface="Stencil" pitchFamily="82" charset="0"/>
              </a:rPr>
              <a:t> de </a:t>
            </a:r>
            <a:r>
              <a:rPr lang="en-US" sz="5400" u="none" strike="noStrike" dirty="0" err="1">
                <a:solidFill>
                  <a:srgbClr val="FFFFFF"/>
                </a:solidFill>
                <a:latin typeface="Stencil" pitchFamily="82" charset="0"/>
              </a:rPr>
              <a:t>Reciclagem</a:t>
            </a:r>
            <a:r>
              <a:rPr lang="en-US" sz="5400" u="none" strike="noStrike" dirty="0">
                <a:solidFill>
                  <a:srgbClr val="FFFFFF"/>
                </a:solidFill>
                <a:latin typeface="Stencil" pitchFamily="82" charset="0"/>
              </a:rPr>
              <a:t> 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04358" y="4924425"/>
            <a:ext cx="9354942" cy="1833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835"/>
              </a:lnSpc>
              <a:spcBef>
                <a:spcPct val="0"/>
              </a:spcBef>
            </a:pPr>
            <a:r>
              <a:rPr lang="en-US" sz="10596" u="none" strike="noStrike" dirty="0" err="1">
                <a:solidFill>
                  <a:srgbClr val="E8D102"/>
                </a:solidFill>
                <a:latin typeface="Disket Mono Bold"/>
              </a:rPr>
              <a:t>VIGILante</a:t>
            </a:r>
            <a:endParaRPr lang="en-US" sz="10596" u="none" strike="noStrike" dirty="0">
              <a:solidFill>
                <a:srgbClr val="E8D102"/>
              </a:solidFill>
              <a:latin typeface="Disket Mono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35059" y="6468594"/>
            <a:ext cx="6889741" cy="2802499"/>
            <a:chOff x="0" y="-114300"/>
            <a:chExt cx="9186320" cy="3736664"/>
          </a:xfrm>
        </p:grpSpPr>
        <p:sp>
          <p:nvSpPr>
            <p:cNvPr id="13" name="TextBox 13"/>
            <p:cNvSpPr txBox="1"/>
            <p:nvPr/>
          </p:nvSpPr>
          <p:spPr>
            <a:xfrm>
              <a:off x="316265" y="-114300"/>
              <a:ext cx="6736455" cy="11549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7139"/>
                </a:lnSpc>
                <a:spcBef>
                  <a:spcPct val="0"/>
                </a:spcBef>
              </a:pPr>
              <a:r>
                <a:rPr lang="en-US" sz="5099" dirty="0" err="1">
                  <a:solidFill>
                    <a:srgbClr val="2B2B2B"/>
                  </a:solidFill>
                  <a:latin typeface="Stencil" pitchFamily="82" charset="0"/>
                </a:rPr>
                <a:t>LEGISLAÇÃO</a:t>
              </a:r>
              <a:endParaRPr lang="en-US" sz="5099" dirty="0">
                <a:solidFill>
                  <a:srgbClr val="2B2B2B"/>
                </a:solidFill>
                <a:latin typeface="Stencil" pitchFamily="82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957" y="1276130"/>
              <a:ext cx="9169363" cy="8442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798836" lvl="1" indent="-399418">
                <a:lnSpc>
                  <a:spcPts val="518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700" dirty="0">
                  <a:solidFill>
                    <a:srgbClr val="2B2B2B"/>
                  </a:solidFill>
                  <a:latin typeface="Stencil" pitchFamily="82" charset="0"/>
                </a:rPr>
                <a:t>Dir. </a:t>
              </a:r>
              <a:r>
                <a:rPr lang="en-US" sz="3700" dirty="0" err="1">
                  <a:solidFill>
                    <a:srgbClr val="2B2B2B"/>
                  </a:solidFill>
                  <a:latin typeface="Stencil" pitchFamily="82" charset="0"/>
                </a:rPr>
                <a:t>Constitcional</a:t>
              </a:r>
              <a:endParaRPr lang="en-US" sz="3700" dirty="0">
                <a:solidFill>
                  <a:srgbClr val="2B2B2B"/>
                </a:solidFill>
                <a:latin typeface="Stencil" pitchFamily="82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027123"/>
              <a:ext cx="8674976" cy="844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98836" lvl="1" indent="-399418">
                <a:lnSpc>
                  <a:spcPts val="518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700" dirty="0">
                  <a:solidFill>
                    <a:srgbClr val="2B2B2B"/>
                  </a:solidFill>
                  <a:latin typeface="Stencil" pitchFamily="82" charset="0"/>
                </a:rPr>
                <a:t>Dir. Penal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957" y="2778115"/>
              <a:ext cx="9142109" cy="844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98836" lvl="1" indent="-399418">
                <a:lnSpc>
                  <a:spcPts val="518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700" dirty="0" err="1">
                  <a:solidFill>
                    <a:srgbClr val="2B2B2B"/>
                  </a:solidFill>
                  <a:latin typeface="Stencil" pitchFamily="82" charset="0"/>
                </a:rPr>
                <a:t>Portaria</a:t>
              </a:r>
              <a:r>
                <a:rPr lang="en-US" sz="3700" dirty="0">
                  <a:solidFill>
                    <a:srgbClr val="2B2B2B"/>
                  </a:solidFill>
                  <a:latin typeface="Stencil" pitchFamily="82" charset="0"/>
                </a:rPr>
                <a:t> 18.045/23 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415588" y="7272504"/>
            <a:ext cx="7034212" cy="537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u="sng" dirty="0">
                <a:solidFill>
                  <a:srgbClr val="FFFFFF"/>
                </a:solidFill>
                <a:latin typeface="Disket Mono"/>
              </a:rPr>
              <a:t>WWW.FRANCISCOPROFESSOR.COM</a:t>
            </a:r>
          </a:p>
        </p:txBody>
      </p:sp>
      <p:pic>
        <p:nvPicPr>
          <p:cNvPr id="18" name="Imagem 17" descr="Logotipo&#10;&#10;Descrição gerada automaticamente">
            <a:extLst>
              <a:ext uri="{FF2B5EF4-FFF2-40B4-BE49-F238E27FC236}">
                <a16:creationId xmlns:a16="http://schemas.microsoft.com/office/drawing/2014/main" id="{6D7682FB-97AE-5F8B-2833-9050295CD6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013" y="781434"/>
            <a:ext cx="2748987" cy="274898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6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46644" y="7214052"/>
            <a:ext cx="5929467" cy="1185893"/>
            <a:chOff x="0" y="0"/>
            <a:chExt cx="7905956" cy="1581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05956" cy="1581191"/>
            </a:xfrm>
            <a:custGeom>
              <a:avLst/>
              <a:gdLst/>
              <a:ahLst/>
              <a:cxnLst/>
              <a:rect l="l" t="t" r="r" b="b"/>
              <a:pathLst>
                <a:path w="7905956" h="1581191">
                  <a:moveTo>
                    <a:pt x="0" y="0"/>
                  </a:moveTo>
                  <a:lnTo>
                    <a:pt x="7905956" y="0"/>
                  </a:lnTo>
                  <a:lnTo>
                    <a:pt x="7905956" y="1581191"/>
                  </a:lnTo>
                  <a:lnTo>
                    <a:pt x="0" y="158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742859" y="522573"/>
              <a:ext cx="5237023" cy="48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2">
                  <a:solidFill>
                    <a:srgbClr val="000000"/>
                  </a:solidFill>
                  <a:latin typeface="Disket Mono Bold"/>
                </a:rPr>
                <a:t>admite crime culposo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HOMICÍDIO</a:t>
            </a:r>
            <a:endParaRPr lang="en-US" sz="4999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5143500"/>
            <a:ext cx="1478659" cy="1588403"/>
          </a:xfrm>
          <a:custGeom>
            <a:avLst/>
            <a:gdLst/>
            <a:ahLst/>
            <a:cxnLst/>
            <a:rect l="l" t="t" r="r" b="b"/>
            <a:pathLst>
              <a:path w="1478659" h="1588403">
                <a:moveTo>
                  <a:pt x="0" y="0"/>
                </a:moveTo>
                <a:lnTo>
                  <a:pt x="1478659" y="0"/>
                </a:lnTo>
                <a:lnTo>
                  <a:pt x="1478659" y="1588403"/>
                </a:lnTo>
                <a:lnTo>
                  <a:pt x="0" y="15884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4173200" y="1985673"/>
            <a:ext cx="3086100" cy="30861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8D102"/>
            </a:solidFill>
            <a:ln w="57150" cap="rnd">
              <a:solidFill>
                <a:srgbClr val="000000"/>
              </a:solidFill>
              <a:prstDash val="dash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000000"/>
                  </a:solidFill>
                  <a:latin typeface="Disket Mono Bold"/>
                </a:rPr>
                <a:t>CRIME CONTRA A PESSOA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44526" y="1450894"/>
            <a:ext cx="6074960" cy="96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PENAL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75100" y="5076825"/>
            <a:ext cx="10330358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Art. 121. matar alguém: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pena - reclusão, de seis a vinte anos.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4173200" y="5671002"/>
            <a:ext cx="3086100" cy="30861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8D102"/>
            </a:solidFill>
            <a:ln w="57150" cap="rnd">
              <a:solidFill>
                <a:srgbClr val="000000"/>
              </a:solidFill>
              <a:prstDash val="dash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u="sng">
                  <a:solidFill>
                    <a:srgbClr val="000000"/>
                  </a:solidFill>
                  <a:latin typeface="Disket Mono Bold"/>
                </a:rPr>
                <a:t>PENA</a:t>
              </a:r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Disket Mono Bold"/>
                </a:rPr>
                <a:t>06 A 20 ANOS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459922" y="6556181"/>
            <a:ext cx="5929467" cy="1185893"/>
            <a:chOff x="0" y="0"/>
            <a:chExt cx="7905956" cy="15811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905956" cy="1581191"/>
            </a:xfrm>
            <a:custGeom>
              <a:avLst/>
              <a:gdLst/>
              <a:ahLst/>
              <a:cxnLst/>
              <a:rect l="l" t="t" r="r" b="b"/>
              <a:pathLst>
                <a:path w="7905956" h="1581191">
                  <a:moveTo>
                    <a:pt x="0" y="0"/>
                  </a:moveTo>
                  <a:lnTo>
                    <a:pt x="7905956" y="0"/>
                  </a:lnTo>
                  <a:lnTo>
                    <a:pt x="7905956" y="1581191"/>
                  </a:lnTo>
                  <a:lnTo>
                    <a:pt x="0" y="158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42859" y="522573"/>
              <a:ext cx="5237023" cy="48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2">
                  <a:solidFill>
                    <a:srgbClr val="000000"/>
                  </a:solidFill>
                  <a:latin typeface="Disket Mono Bold"/>
                </a:rPr>
                <a:t>Qualificado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49322" y="8072407"/>
            <a:ext cx="5929467" cy="1185893"/>
            <a:chOff x="0" y="0"/>
            <a:chExt cx="7905956" cy="158119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905956" cy="1581191"/>
            </a:xfrm>
            <a:custGeom>
              <a:avLst/>
              <a:gdLst/>
              <a:ahLst/>
              <a:cxnLst/>
              <a:rect l="l" t="t" r="r" b="b"/>
              <a:pathLst>
                <a:path w="7905956" h="1581191">
                  <a:moveTo>
                    <a:pt x="0" y="0"/>
                  </a:moveTo>
                  <a:lnTo>
                    <a:pt x="7905956" y="0"/>
                  </a:lnTo>
                  <a:lnTo>
                    <a:pt x="7905956" y="1581191"/>
                  </a:lnTo>
                  <a:lnTo>
                    <a:pt x="0" y="158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742859" y="522573"/>
              <a:ext cx="5237023" cy="48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2">
                  <a:solidFill>
                    <a:srgbClr val="000000"/>
                  </a:solidFill>
                  <a:latin typeface="Disket Mono Bold"/>
                </a:rPr>
                <a:t>Consumação</a:t>
              </a:r>
            </a:p>
          </p:txBody>
        </p:sp>
      </p:grpSp>
      <p:pic>
        <p:nvPicPr>
          <p:cNvPr id="22" name="Imagem 21" descr="Logotipo&#10;&#10;Descrição gerada automaticamente">
            <a:extLst>
              <a:ext uri="{FF2B5EF4-FFF2-40B4-BE49-F238E27FC236}">
                <a16:creationId xmlns:a16="http://schemas.microsoft.com/office/drawing/2014/main" id="{4D9172BA-1BB6-6088-BAD4-1E449F5B4B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46644" y="7214052"/>
            <a:ext cx="5929467" cy="1185893"/>
            <a:chOff x="0" y="0"/>
            <a:chExt cx="7905956" cy="1581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05956" cy="1581191"/>
            </a:xfrm>
            <a:custGeom>
              <a:avLst/>
              <a:gdLst/>
              <a:ahLst/>
              <a:cxnLst/>
              <a:rect l="l" t="t" r="r" b="b"/>
              <a:pathLst>
                <a:path w="7905956" h="1581191">
                  <a:moveTo>
                    <a:pt x="0" y="0"/>
                  </a:moveTo>
                  <a:lnTo>
                    <a:pt x="7905956" y="0"/>
                  </a:lnTo>
                  <a:lnTo>
                    <a:pt x="7905956" y="1581191"/>
                  </a:lnTo>
                  <a:lnTo>
                    <a:pt x="0" y="158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742859" y="522573"/>
              <a:ext cx="5237023" cy="48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2">
                  <a:solidFill>
                    <a:srgbClr val="000000"/>
                  </a:solidFill>
                  <a:latin typeface="Disket Mono Bold"/>
                </a:rPr>
                <a:t>admite crime culposo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lesão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corporal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5143500"/>
            <a:ext cx="1478659" cy="1588403"/>
          </a:xfrm>
          <a:custGeom>
            <a:avLst/>
            <a:gdLst/>
            <a:ahLst/>
            <a:cxnLst/>
            <a:rect l="l" t="t" r="r" b="b"/>
            <a:pathLst>
              <a:path w="1478659" h="1588403">
                <a:moveTo>
                  <a:pt x="0" y="0"/>
                </a:moveTo>
                <a:lnTo>
                  <a:pt x="1478659" y="0"/>
                </a:lnTo>
                <a:lnTo>
                  <a:pt x="1478659" y="1588403"/>
                </a:lnTo>
                <a:lnTo>
                  <a:pt x="0" y="15884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4173200" y="1985673"/>
            <a:ext cx="3086100" cy="30861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8D102"/>
            </a:solidFill>
            <a:ln w="57150" cap="rnd">
              <a:solidFill>
                <a:srgbClr val="000000"/>
              </a:solidFill>
              <a:prstDash val="dash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000000"/>
                  </a:solidFill>
                  <a:latin typeface="Disket Mono Bold"/>
                </a:rPr>
                <a:t>CRIME CONTRA A PESSOA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44526" y="1450894"/>
            <a:ext cx="6074960" cy="96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PENAL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75100" y="5076825"/>
            <a:ext cx="10330358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Art. 129. Ofender a integridade corporal ou a saúde de outrem: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Pena - detenção, de três meses a um ano.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4173200" y="5671002"/>
            <a:ext cx="3086100" cy="30861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8D102"/>
            </a:solidFill>
            <a:ln w="57150" cap="rnd">
              <a:solidFill>
                <a:srgbClr val="000000"/>
              </a:solidFill>
              <a:prstDash val="dash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u="sng">
                  <a:solidFill>
                    <a:srgbClr val="000000"/>
                  </a:solidFill>
                  <a:latin typeface="Disket Mono Bold"/>
                </a:rPr>
                <a:t>PENA</a:t>
              </a:r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Disket Mono Bold"/>
                </a:rPr>
                <a:t>03 meses A 01 ANO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459922" y="6886513"/>
            <a:ext cx="5929467" cy="1185893"/>
            <a:chOff x="0" y="0"/>
            <a:chExt cx="7905956" cy="15811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905956" cy="1581191"/>
            </a:xfrm>
            <a:custGeom>
              <a:avLst/>
              <a:gdLst/>
              <a:ahLst/>
              <a:cxnLst/>
              <a:rect l="l" t="t" r="r" b="b"/>
              <a:pathLst>
                <a:path w="7905956" h="1581191">
                  <a:moveTo>
                    <a:pt x="0" y="0"/>
                  </a:moveTo>
                  <a:lnTo>
                    <a:pt x="7905956" y="0"/>
                  </a:lnTo>
                  <a:lnTo>
                    <a:pt x="7905956" y="1581191"/>
                  </a:lnTo>
                  <a:lnTo>
                    <a:pt x="0" y="158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42859" y="522573"/>
              <a:ext cx="5237023" cy="48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2">
                  <a:solidFill>
                    <a:srgbClr val="000000"/>
                  </a:solidFill>
                  <a:latin typeface="Disket Mono Bold"/>
                </a:rPr>
                <a:t>Qualificado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982006" y="8164155"/>
            <a:ext cx="5929467" cy="1185893"/>
            <a:chOff x="0" y="0"/>
            <a:chExt cx="7905956" cy="158119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905956" cy="1581191"/>
            </a:xfrm>
            <a:custGeom>
              <a:avLst/>
              <a:gdLst/>
              <a:ahLst/>
              <a:cxnLst/>
              <a:rect l="l" t="t" r="r" b="b"/>
              <a:pathLst>
                <a:path w="7905956" h="1581191">
                  <a:moveTo>
                    <a:pt x="0" y="0"/>
                  </a:moveTo>
                  <a:lnTo>
                    <a:pt x="7905956" y="0"/>
                  </a:lnTo>
                  <a:lnTo>
                    <a:pt x="7905956" y="1581191"/>
                  </a:lnTo>
                  <a:lnTo>
                    <a:pt x="0" y="158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742859" y="522573"/>
              <a:ext cx="5237023" cy="48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2">
                  <a:solidFill>
                    <a:srgbClr val="000000"/>
                  </a:solidFill>
                  <a:latin typeface="Disket Mono Bold"/>
                </a:rPr>
                <a:t>Consumação</a:t>
              </a:r>
            </a:p>
          </p:txBody>
        </p:sp>
      </p:grpSp>
      <p:pic>
        <p:nvPicPr>
          <p:cNvPr id="22" name="Imagem 21" descr="Logotipo&#10;&#10;Descrição gerada automaticamente">
            <a:extLst>
              <a:ext uri="{FF2B5EF4-FFF2-40B4-BE49-F238E27FC236}">
                <a16:creationId xmlns:a16="http://schemas.microsoft.com/office/drawing/2014/main" id="{5DCC8D8A-9C22-3D78-6C4A-CFCB8CC047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46644" y="7214052"/>
            <a:ext cx="5929467" cy="1185893"/>
            <a:chOff x="0" y="0"/>
            <a:chExt cx="7905956" cy="1581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05956" cy="1581191"/>
            </a:xfrm>
            <a:custGeom>
              <a:avLst/>
              <a:gdLst/>
              <a:ahLst/>
              <a:cxnLst/>
              <a:rect l="l" t="t" r="r" b="b"/>
              <a:pathLst>
                <a:path w="7905956" h="1581191">
                  <a:moveTo>
                    <a:pt x="0" y="0"/>
                  </a:moveTo>
                  <a:lnTo>
                    <a:pt x="7905956" y="0"/>
                  </a:lnTo>
                  <a:lnTo>
                    <a:pt x="7905956" y="1581191"/>
                  </a:lnTo>
                  <a:lnTo>
                    <a:pt x="0" y="158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742859" y="522573"/>
              <a:ext cx="5237023" cy="48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2">
                  <a:solidFill>
                    <a:srgbClr val="000000"/>
                  </a:solidFill>
                  <a:latin typeface="Disket Mono Bold"/>
                </a:rPr>
                <a:t>somente doloso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furto</a:t>
            </a:r>
            <a:endParaRPr lang="en-US" sz="4999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5143500"/>
            <a:ext cx="1478659" cy="1588403"/>
          </a:xfrm>
          <a:custGeom>
            <a:avLst/>
            <a:gdLst/>
            <a:ahLst/>
            <a:cxnLst/>
            <a:rect l="l" t="t" r="r" b="b"/>
            <a:pathLst>
              <a:path w="1478659" h="1588403">
                <a:moveTo>
                  <a:pt x="0" y="0"/>
                </a:moveTo>
                <a:lnTo>
                  <a:pt x="1478659" y="0"/>
                </a:lnTo>
                <a:lnTo>
                  <a:pt x="1478659" y="1588403"/>
                </a:lnTo>
                <a:lnTo>
                  <a:pt x="0" y="15884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4173200" y="1985673"/>
            <a:ext cx="3086100" cy="30861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8D102"/>
            </a:solidFill>
            <a:ln w="57150" cap="rnd">
              <a:solidFill>
                <a:srgbClr val="000000"/>
              </a:solidFill>
              <a:prstDash val="dash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Disket Mono Bold"/>
                </a:rPr>
                <a:t>CRIME CONTRA o patrimônio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44526" y="1450894"/>
            <a:ext cx="6074960" cy="96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PENAL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75100" y="5076825"/>
            <a:ext cx="10330358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Art. 155 - Subtrair, para si ou para outrem, coisa alheia móvel: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Pena - reclusão, de um a quatro anos, e multa.</a:t>
            </a:r>
          </a:p>
          <a:p>
            <a:pPr algn="just">
              <a:lnSpc>
                <a:spcPts val="4200"/>
              </a:lnSpc>
            </a:pPr>
            <a:endParaRPr/>
          </a:p>
        </p:txBody>
      </p:sp>
      <p:grpSp>
        <p:nvGrpSpPr>
          <p:cNvPr id="13" name="Group 13"/>
          <p:cNvGrpSpPr/>
          <p:nvPr/>
        </p:nvGrpSpPr>
        <p:grpSpPr>
          <a:xfrm>
            <a:off x="14173200" y="5671002"/>
            <a:ext cx="3086100" cy="3268828"/>
            <a:chOff x="0" y="0"/>
            <a:chExt cx="812800" cy="8609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60926"/>
            </a:xfrm>
            <a:custGeom>
              <a:avLst/>
              <a:gdLst/>
              <a:ahLst/>
              <a:cxnLst/>
              <a:rect l="l" t="t" r="r" b="b"/>
              <a:pathLst>
                <a:path w="812800" h="860926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32985"/>
                  </a:lnTo>
                  <a:cubicBezTo>
                    <a:pt x="812800" y="766917"/>
                    <a:pt x="799321" y="799459"/>
                    <a:pt x="775327" y="823453"/>
                  </a:cubicBezTo>
                  <a:cubicBezTo>
                    <a:pt x="751333" y="847446"/>
                    <a:pt x="718791" y="860926"/>
                    <a:pt x="684859" y="860926"/>
                  </a:cubicBezTo>
                  <a:lnTo>
                    <a:pt x="127941" y="860926"/>
                  </a:lnTo>
                  <a:cubicBezTo>
                    <a:pt x="94009" y="860926"/>
                    <a:pt x="61467" y="847446"/>
                    <a:pt x="37473" y="823453"/>
                  </a:cubicBezTo>
                  <a:cubicBezTo>
                    <a:pt x="13479" y="799459"/>
                    <a:pt x="0" y="766917"/>
                    <a:pt x="0" y="732985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8D102"/>
            </a:solidFill>
            <a:ln w="57150" cap="rnd">
              <a:solidFill>
                <a:srgbClr val="000000"/>
              </a:solidFill>
              <a:prstDash val="dash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812800" cy="927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u="sng">
                  <a:solidFill>
                    <a:srgbClr val="000000"/>
                  </a:solidFill>
                  <a:latin typeface="Disket Mono Bold"/>
                </a:rPr>
                <a:t>PENA</a:t>
              </a:r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Disket Mono Bold"/>
                </a:rPr>
                <a:t>01 A 04 ANOs + multa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459922" y="6886513"/>
            <a:ext cx="5929467" cy="1185893"/>
            <a:chOff x="0" y="0"/>
            <a:chExt cx="7905956" cy="15811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905956" cy="1581191"/>
            </a:xfrm>
            <a:custGeom>
              <a:avLst/>
              <a:gdLst/>
              <a:ahLst/>
              <a:cxnLst/>
              <a:rect l="l" t="t" r="r" b="b"/>
              <a:pathLst>
                <a:path w="7905956" h="1581191">
                  <a:moveTo>
                    <a:pt x="0" y="0"/>
                  </a:moveTo>
                  <a:lnTo>
                    <a:pt x="7905956" y="0"/>
                  </a:lnTo>
                  <a:lnTo>
                    <a:pt x="7905956" y="1581191"/>
                  </a:lnTo>
                  <a:lnTo>
                    <a:pt x="0" y="158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42859" y="522573"/>
              <a:ext cx="5237023" cy="48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2">
                  <a:solidFill>
                    <a:srgbClr val="000000"/>
                  </a:solidFill>
                  <a:latin typeface="Disket Mono Bold"/>
                </a:rPr>
                <a:t>Qualificado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982006" y="8164155"/>
            <a:ext cx="5929467" cy="1185893"/>
            <a:chOff x="0" y="0"/>
            <a:chExt cx="7905956" cy="158119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905956" cy="1581191"/>
            </a:xfrm>
            <a:custGeom>
              <a:avLst/>
              <a:gdLst/>
              <a:ahLst/>
              <a:cxnLst/>
              <a:rect l="l" t="t" r="r" b="b"/>
              <a:pathLst>
                <a:path w="7905956" h="1581191">
                  <a:moveTo>
                    <a:pt x="0" y="0"/>
                  </a:moveTo>
                  <a:lnTo>
                    <a:pt x="7905956" y="0"/>
                  </a:lnTo>
                  <a:lnTo>
                    <a:pt x="7905956" y="1581191"/>
                  </a:lnTo>
                  <a:lnTo>
                    <a:pt x="0" y="158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742859" y="522573"/>
              <a:ext cx="5237023" cy="48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2">
                  <a:solidFill>
                    <a:srgbClr val="000000"/>
                  </a:solidFill>
                  <a:latin typeface="Disket Mono Bold"/>
                </a:rPr>
                <a:t>Consumação</a:t>
              </a:r>
            </a:p>
          </p:txBody>
        </p:sp>
      </p:grpSp>
      <p:pic>
        <p:nvPicPr>
          <p:cNvPr id="22" name="Imagem 21" descr="Logotipo&#10;&#10;Descrição gerada automaticamente">
            <a:extLst>
              <a:ext uri="{FF2B5EF4-FFF2-40B4-BE49-F238E27FC236}">
                <a16:creationId xmlns:a16="http://schemas.microsoft.com/office/drawing/2014/main" id="{DD21C1C6-34A5-47E1-7264-31FE38410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74993" y="7615207"/>
            <a:ext cx="5929467" cy="1185893"/>
            <a:chOff x="0" y="0"/>
            <a:chExt cx="7905956" cy="1581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05956" cy="1581191"/>
            </a:xfrm>
            <a:custGeom>
              <a:avLst/>
              <a:gdLst/>
              <a:ahLst/>
              <a:cxnLst/>
              <a:rect l="l" t="t" r="r" b="b"/>
              <a:pathLst>
                <a:path w="7905956" h="1581191">
                  <a:moveTo>
                    <a:pt x="0" y="0"/>
                  </a:moveTo>
                  <a:lnTo>
                    <a:pt x="7905956" y="0"/>
                  </a:lnTo>
                  <a:lnTo>
                    <a:pt x="7905956" y="1581191"/>
                  </a:lnTo>
                  <a:lnTo>
                    <a:pt x="0" y="158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742859" y="522573"/>
              <a:ext cx="5237023" cy="48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2">
                  <a:solidFill>
                    <a:srgbClr val="000000"/>
                  </a:solidFill>
                  <a:latin typeface="Disket Mono Bold"/>
                </a:rPr>
                <a:t>somente doloso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apropriação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</a:t>
            </a: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indébita</a:t>
            </a:r>
            <a:endParaRPr lang="en-US" sz="4999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5143500"/>
            <a:ext cx="1478659" cy="1588403"/>
          </a:xfrm>
          <a:custGeom>
            <a:avLst/>
            <a:gdLst/>
            <a:ahLst/>
            <a:cxnLst/>
            <a:rect l="l" t="t" r="r" b="b"/>
            <a:pathLst>
              <a:path w="1478659" h="1588403">
                <a:moveTo>
                  <a:pt x="0" y="0"/>
                </a:moveTo>
                <a:lnTo>
                  <a:pt x="1478659" y="0"/>
                </a:lnTo>
                <a:lnTo>
                  <a:pt x="1478659" y="1588403"/>
                </a:lnTo>
                <a:lnTo>
                  <a:pt x="0" y="15884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4173200" y="1985673"/>
            <a:ext cx="3086100" cy="30861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8D102"/>
            </a:solidFill>
            <a:ln w="57150" cap="rnd">
              <a:solidFill>
                <a:srgbClr val="000000"/>
              </a:solidFill>
              <a:prstDash val="dash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Disket Mono Bold"/>
                </a:rPr>
                <a:t>CRIME CONTRA o patrimônio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44526" y="1450894"/>
            <a:ext cx="6074960" cy="96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PENAL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75100" y="5076825"/>
            <a:ext cx="10330358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Art. 168 - Apropriar-se de coisa alheia móvel, de que tem a posse ou a detenção: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Pena - reclusão, de um a quatro anos, e multa.</a:t>
            </a:r>
          </a:p>
          <a:p>
            <a:pPr algn="just">
              <a:lnSpc>
                <a:spcPts val="4200"/>
              </a:lnSpc>
            </a:pPr>
            <a:endParaRPr/>
          </a:p>
          <a:p>
            <a:pPr algn="just">
              <a:lnSpc>
                <a:spcPts val="4200"/>
              </a:lnSpc>
            </a:pPr>
            <a:endParaRPr/>
          </a:p>
        </p:txBody>
      </p:sp>
      <p:grpSp>
        <p:nvGrpSpPr>
          <p:cNvPr id="13" name="Group 13"/>
          <p:cNvGrpSpPr/>
          <p:nvPr/>
        </p:nvGrpSpPr>
        <p:grpSpPr>
          <a:xfrm>
            <a:off x="14173200" y="5671002"/>
            <a:ext cx="3086100" cy="3268828"/>
            <a:chOff x="0" y="0"/>
            <a:chExt cx="812800" cy="8609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60926"/>
            </a:xfrm>
            <a:custGeom>
              <a:avLst/>
              <a:gdLst/>
              <a:ahLst/>
              <a:cxnLst/>
              <a:rect l="l" t="t" r="r" b="b"/>
              <a:pathLst>
                <a:path w="812800" h="860926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32985"/>
                  </a:lnTo>
                  <a:cubicBezTo>
                    <a:pt x="812800" y="766917"/>
                    <a:pt x="799321" y="799459"/>
                    <a:pt x="775327" y="823453"/>
                  </a:cubicBezTo>
                  <a:cubicBezTo>
                    <a:pt x="751333" y="847446"/>
                    <a:pt x="718791" y="860926"/>
                    <a:pt x="684859" y="860926"/>
                  </a:cubicBezTo>
                  <a:lnTo>
                    <a:pt x="127941" y="860926"/>
                  </a:lnTo>
                  <a:cubicBezTo>
                    <a:pt x="94009" y="860926"/>
                    <a:pt x="61467" y="847446"/>
                    <a:pt x="37473" y="823453"/>
                  </a:cubicBezTo>
                  <a:cubicBezTo>
                    <a:pt x="13479" y="799459"/>
                    <a:pt x="0" y="766917"/>
                    <a:pt x="0" y="732985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8D102"/>
            </a:solidFill>
            <a:ln w="57150" cap="rnd">
              <a:solidFill>
                <a:srgbClr val="000000"/>
              </a:solidFill>
              <a:prstDash val="dash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812800" cy="927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u="sng">
                  <a:solidFill>
                    <a:srgbClr val="000000"/>
                  </a:solidFill>
                  <a:latin typeface="Disket Mono Bold"/>
                </a:rPr>
                <a:t>PENA</a:t>
              </a:r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Disket Mono Bold"/>
                </a:rPr>
                <a:t>01 A 04 ANOs + multa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575992" y="7214052"/>
            <a:ext cx="5929467" cy="1185893"/>
            <a:chOff x="0" y="0"/>
            <a:chExt cx="7905956" cy="15811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905956" cy="1581191"/>
            </a:xfrm>
            <a:custGeom>
              <a:avLst/>
              <a:gdLst/>
              <a:ahLst/>
              <a:cxnLst/>
              <a:rect l="l" t="t" r="r" b="b"/>
              <a:pathLst>
                <a:path w="7905956" h="1581191">
                  <a:moveTo>
                    <a:pt x="0" y="0"/>
                  </a:moveTo>
                  <a:lnTo>
                    <a:pt x="7905956" y="0"/>
                  </a:lnTo>
                  <a:lnTo>
                    <a:pt x="7905956" y="1581191"/>
                  </a:lnTo>
                  <a:lnTo>
                    <a:pt x="0" y="158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42859" y="522573"/>
              <a:ext cx="5237023" cy="48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2">
                  <a:solidFill>
                    <a:srgbClr val="000000"/>
                  </a:solidFill>
                  <a:latin typeface="Disket Mono Bold"/>
                </a:rPr>
                <a:t>Qualificado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046499" y="8208153"/>
            <a:ext cx="5929467" cy="1185893"/>
            <a:chOff x="0" y="0"/>
            <a:chExt cx="7905956" cy="158119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905956" cy="1581191"/>
            </a:xfrm>
            <a:custGeom>
              <a:avLst/>
              <a:gdLst/>
              <a:ahLst/>
              <a:cxnLst/>
              <a:rect l="l" t="t" r="r" b="b"/>
              <a:pathLst>
                <a:path w="7905956" h="1581191">
                  <a:moveTo>
                    <a:pt x="0" y="0"/>
                  </a:moveTo>
                  <a:lnTo>
                    <a:pt x="7905956" y="0"/>
                  </a:lnTo>
                  <a:lnTo>
                    <a:pt x="7905956" y="1581191"/>
                  </a:lnTo>
                  <a:lnTo>
                    <a:pt x="0" y="158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742859" y="522573"/>
              <a:ext cx="5237023" cy="48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2">
                  <a:solidFill>
                    <a:srgbClr val="000000"/>
                  </a:solidFill>
                  <a:latin typeface="Disket Mono Bold"/>
                </a:rPr>
                <a:t>Consumação</a:t>
              </a:r>
            </a:p>
          </p:txBody>
        </p:sp>
      </p:grpSp>
      <p:pic>
        <p:nvPicPr>
          <p:cNvPr id="22" name="Imagem 21" descr="Logotipo&#10;&#10;Descrição gerada automaticamente">
            <a:extLst>
              <a:ext uri="{FF2B5EF4-FFF2-40B4-BE49-F238E27FC236}">
                <a16:creationId xmlns:a16="http://schemas.microsoft.com/office/drawing/2014/main" id="{8C37ECBD-D497-D5A2-CBB4-8F7407E29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952820" y="8346883"/>
            <a:ext cx="5929467" cy="1185893"/>
            <a:chOff x="0" y="0"/>
            <a:chExt cx="7905956" cy="1581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05956" cy="1581191"/>
            </a:xfrm>
            <a:custGeom>
              <a:avLst/>
              <a:gdLst/>
              <a:ahLst/>
              <a:cxnLst/>
              <a:rect l="l" t="t" r="r" b="b"/>
              <a:pathLst>
                <a:path w="7905956" h="1581191">
                  <a:moveTo>
                    <a:pt x="0" y="0"/>
                  </a:moveTo>
                  <a:lnTo>
                    <a:pt x="7905956" y="0"/>
                  </a:lnTo>
                  <a:lnTo>
                    <a:pt x="7905956" y="1581191"/>
                  </a:lnTo>
                  <a:lnTo>
                    <a:pt x="0" y="158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742859" y="522573"/>
              <a:ext cx="5237023" cy="48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2">
                  <a:solidFill>
                    <a:srgbClr val="000000"/>
                  </a:solidFill>
                  <a:latin typeface="Disket Mono Bold"/>
                </a:rPr>
                <a:t>admite crime culposo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receptação</a:t>
            </a:r>
            <a:endParaRPr lang="en-US" sz="4999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5143500"/>
            <a:ext cx="1478659" cy="1588403"/>
          </a:xfrm>
          <a:custGeom>
            <a:avLst/>
            <a:gdLst/>
            <a:ahLst/>
            <a:cxnLst/>
            <a:rect l="l" t="t" r="r" b="b"/>
            <a:pathLst>
              <a:path w="1478659" h="1588403">
                <a:moveTo>
                  <a:pt x="0" y="0"/>
                </a:moveTo>
                <a:lnTo>
                  <a:pt x="1478659" y="0"/>
                </a:lnTo>
                <a:lnTo>
                  <a:pt x="1478659" y="1588403"/>
                </a:lnTo>
                <a:lnTo>
                  <a:pt x="0" y="15884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4173200" y="1985673"/>
            <a:ext cx="3086100" cy="30861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8D102"/>
            </a:solidFill>
            <a:ln w="57150" cap="rnd">
              <a:solidFill>
                <a:srgbClr val="000000"/>
              </a:solidFill>
              <a:prstDash val="dash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Disket Mono Bold"/>
                </a:rPr>
                <a:t>CRIME CONTRA o patrimônio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44526" y="1450894"/>
            <a:ext cx="6074960" cy="96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PENAL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75100" y="5076825"/>
            <a:ext cx="10330358" cy="333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Disket Mono Bold"/>
              </a:rPr>
              <a:t>Art. 180 - Adquirir, receber, transportar, conduzir ou ocultar, em proveito próprio ou alheio, coisa que sabe ser produto de crime, ou influir para que terceiro, de boa-fé, a adquira, receba ou oculte:            </a:t>
            </a:r>
          </a:p>
          <a:p>
            <a:pPr algn="just"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Disket Mono Bold"/>
              </a:rPr>
              <a:t>Pena - reclusão, de um a quatro anos, e multa.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4173200" y="5671002"/>
            <a:ext cx="3086100" cy="3268828"/>
            <a:chOff x="0" y="0"/>
            <a:chExt cx="812800" cy="8609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60926"/>
            </a:xfrm>
            <a:custGeom>
              <a:avLst/>
              <a:gdLst/>
              <a:ahLst/>
              <a:cxnLst/>
              <a:rect l="l" t="t" r="r" b="b"/>
              <a:pathLst>
                <a:path w="812800" h="860926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32985"/>
                  </a:lnTo>
                  <a:cubicBezTo>
                    <a:pt x="812800" y="766917"/>
                    <a:pt x="799321" y="799459"/>
                    <a:pt x="775327" y="823453"/>
                  </a:cubicBezTo>
                  <a:cubicBezTo>
                    <a:pt x="751333" y="847446"/>
                    <a:pt x="718791" y="860926"/>
                    <a:pt x="684859" y="860926"/>
                  </a:cubicBezTo>
                  <a:lnTo>
                    <a:pt x="127941" y="860926"/>
                  </a:lnTo>
                  <a:cubicBezTo>
                    <a:pt x="94009" y="860926"/>
                    <a:pt x="61467" y="847446"/>
                    <a:pt x="37473" y="823453"/>
                  </a:cubicBezTo>
                  <a:cubicBezTo>
                    <a:pt x="13479" y="799459"/>
                    <a:pt x="0" y="766917"/>
                    <a:pt x="0" y="732985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8D102"/>
            </a:solidFill>
            <a:ln w="57150" cap="rnd">
              <a:solidFill>
                <a:srgbClr val="000000"/>
              </a:solidFill>
              <a:prstDash val="dash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812800" cy="927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u="sng">
                  <a:solidFill>
                    <a:srgbClr val="000000"/>
                  </a:solidFill>
                  <a:latin typeface="Disket Mono Bold"/>
                </a:rPr>
                <a:t>PENA</a:t>
              </a:r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Disket Mono Bold"/>
                </a:rPr>
                <a:t>01 A 04 ANOs + multa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883136" y="7594075"/>
            <a:ext cx="3927767" cy="378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8"/>
              </a:lnSpc>
            </a:pPr>
            <a:r>
              <a:rPr lang="en-US" sz="2192">
                <a:solidFill>
                  <a:srgbClr val="000000"/>
                </a:solidFill>
                <a:latin typeface="Disket Mono Bold"/>
              </a:rPr>
              <a:t>Qualificado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882287" y="8072407"/>
            <a:ext cx="5929467" cy="1185893"/>
            <a:chOff x="0" y="0"/>
            <a:chExt cx="7905956" cy="15811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905956" cy="1581191"/>
            </a:xfrm>
            <a:custGeom>
              <a:avLst/>
              <a:gdLst/>
              <a:ahLst/>
              <a:cxnLst/>
              <a:rect l="l" t="t" r="r" b="b"/>
              <a:pathLst>
                <a:path w="7905956" h="1581191">
                  <a:moveTo>
                    <a:pt x="0" y="0"/>
                  </a:moveTo>
                  <a:lnTo>
                    <a:pt x="7905956" y="0"/>
                  </a:lnTo>
                  <a:lnTo>
                    <a:pt x="7905956" y="1581191"/>
                  </a:lnTo>
                  <a:lnTo>
                    <a:pt x="0" y="158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742859" y="522573"/>
              <a:ext cx="5237023" cy="48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2">
                  <a:solidFill>
                    <a:srgbClr val="000000"/>
                  </a:solidFill>
                  <a:latin typeface="Disket Mono Bold"/>
                </a:rPr>
                <a:t>Consumação</a:t>
              </a:r>
            </a:p>
          </p:txBody>
        </p:sp>
      </p:grpSp>
      <p:pic>
        <p:nvPicPr>
          <p:cNvPr id="21" name="Imagem 20" descr="Logotipo&#10;&#10;Descrição gerada automaticamente">
            <a:extLst>
              <a:ext uri="{FF2B5EF4-FFF2-40B4-BE49-F238E27FC236}">
                <a16:creationId xmlns:a16="http://schemas.microsoft.com/office/drawing/2014/main" id="{A3B06A96-878D-98EE-F1F3-A816AD5319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74993" y="7615207"/>
            <a:ext cx="5929467" cy="1185893"/>
            <a:chOff x="0" y="0"/>
            <a:chExt cx="7905956" cy="1581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05956" cy="1581191"/>
            </a:xfrm>
            <a:custGeom>
              <a:avLst/>
              <a:gdLst/>
              <a:ahLst/>
              <a:cxnLst/>
              <a:rect l="l" t="t" r="r" b="b"/>
              <a:pathLst>
                <a:path w="7905956" h="1581191">
                  <a:moveTo>
                    <a:pt x="0" y="0"/>
                  </a:moveTo>
                  <a:lnTo>
                    <a:pt x="7905956" y="0"/>
                  </a:lnTo>
                  <a:lnTo>
                    <a:pt x="7905956" y="1581191"/>
                  </a:lnTo>
                  <a:lnTo>
                    <a:pt x="0" y="158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742859" y="522573"/>
              <a:ext cx="5237023" cy="48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2">
                  <a:solidFill>
                    <a:srgbClr val="000000"/>
                  </a:solidFill>
                  <a:latin typeface="Disket Mono Bold"/>
                </a:rPr>
                <a:t>somente doloso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desobediência</a:t>
            </a:r>
            <a:endParaRPr lang="en-US" sz="4999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5143500"/>
            <a:ext cx="1478659" cy="1588403"/>
          </a:xfrm>
          <a:custGeom>
            <a:avLst/>
            <a:gdLst/>
            <a:ahLst/>
            <a:cxnLst/>
            <a:rect l="l" t="t" r="r" b="b"/>
            <a:pathLst>
              <a:path w="1478659" h="1588403">
                <a:moveTo>
                  <a:pt x="0" y="0"/>
                </a:moveTo>
                <a:lnTo>
                  <a:pt x="1478659" y="0"/>
                </a:lnTo>
                <a:lnTo>
                  <a:pt x="1478659" y="1588403"/>
                </a:lnTo>
                <a:lnTo>
                  <a:pt x="0" y="15884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4173200" y="1985673"/>
            <a:ext cx="3086100" cy="30861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8D102"/>
            </a:solidFill>
            <a:ln w="57150" cap="rnd">
              <a:solidFill>
                <a:srgbClr val="000000"/>
              </a:solidFill>
              <a:prstDash val="dash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Disket Mono Bold"/>
                </a:rPr>
                <a:t>CRIME CONTRA a administração pública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44526" y="1450894"/>
            <a:ext cx="6074960" cy="96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PENAL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75100" y="5076825"/>
            <a:ext cx="10330358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Art. 330 - Desobedecer a ordem legal de funcionário público: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Pena - detenção, de quinze dias a seis meses, e multa.</a:t>
            </a:r>
          </a:p>
          <a:p>
            <a:pPr algn="just">
              <a:lnSpc>
                <a:spcPts val="4200"/>
              </a:lnSpc>
            </a:pPr>
            <a:endParaRPr/>
          </a:p>
          <a:p>
            <a:pPr algn="just">
              <a:lnSpc>
                <a:spcPts val="4200"/>
              </a:lnSpc>
            </a:pPr>
            <a:endParaRPr/>
          </a:p>
          <a:p>
            <a:pPr algn="just">
              <a:lnSpc>
                <a:spcPts val="4200"/>
              </a:lnSpc>
            </a:pPr>
            <a:endParaRPr/>
          </a:p>
        </p:txBody>
      </p:sp>
      <p:grpSp>
        <p:nvGrpSpPr>
          <p:cNvPr id="13" name="Group 13"/>
          <p:cNvGrpSpPr/>
          <p:nvPr/>
        </p:nvGrpSpPr>
        <p:grpSpPr>
          <a:xfrm>
            <a:off x="14173200" y="5671002"/>
            <a:ext cx="3086100" cy="30861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8D102"/>
            </a:solidFill>
            <a:ln w="57150" cap="rnd">
              <a:solidFill>
                <a:srgbClr val="000000"/>
              </a:solidFill>
              <a:prstDash val="dash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u="sng">
                  <a:solidFill>
                    <a:srgbClr val="000000"/>
                  </a:solidFill>
                  <a:latin typeface="Disket Mono Bold"/>
                </a:rPr>
                <a:t>PENA</a:t>
              </a:r>
            </a:p>
            <a:p>
              <a:pPr algn="ctr">
                <a:lnSpc>
                  <a:spcPts val="2240"/>
                </a:lnSpc>
              </a:pPr>
              <a:endParaRPr/>
            </a:p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000000"/>
                  </a:solidFill>
                  <a:latin typeface="Disket Mono Bold"/>
                </a:rPr>
                <a:t>15 dias A 06 meses + multa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575992" y="7571208"/>
            <a:ext cx="5929467" cy="1185893"/>
            <a:chOff x="0" y="0"/>
            <a:chExt cx="7905956" cy="15811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905956" cy="1581191"/>
            </a:xfrm>
            <a:custGeom>
              <a:avLst/>
              <a:gdLst/>
              <a:ahLst/>
              <a:cxnLst/>
              <a:rect l="l" t="t" r="r" b="b"/>
              <a:pathLst>
                <a:path w="7905956" h="1581191">
                  <a:moveTo>
                    <a:pt x="0" y="0"/>
                  </a:moveTo>
                  <a:lnTo>
                    <a:pt x="7905956" y="0"/>
                  </a:lnTo>
                  <a:lnTo>
                    <a:pt x="7905956" y="1581191"/>
                  </a:lnTo>
                  <a:lnTo>
                    <a:pt x="0" y="1581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42859" y="522573"/>
              <a:ext cx="5237023" cy="48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8"/>
                </a:lnSpc>
              </a:pPr>
              <a:r>
                <a:rPr lang="en-US" sz="2192">
                  <a:solidFill>
                    <a:srgbClr val="000000"/>
                  </a:solidFill>
                  <a:latin typeface="Disket Mono Bold"/>
                </a:rPr>
                <a:t>Consumação</a:t>
              </a:r>
            </a:p>
          </p:txBody>
        </p:sp>
      </p:grpSp>
      <p:pic>
        <p:nvPicPr>
          <p:cNvPr id="19" name="Imagem 18" descr="Logotipo&#10;&#10;Descrição gerada automaticamente">
            <a:extLst>
              <a:ext uri="{FF2B5EF4-FFF2-40B4-BE49-F238E27FC236}">
                <a16:creationId xmlns:a16="http://schemas.microsoft.com/office/drawing/2014/main" id="{DC7ABC54-7950-529C-DD53-D6CADCC876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18468124" cy="1045825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408316" cy="10458251"/>
            <a:chOff x="0" y="0"/>
            <a:chExt cx="4848281" cy="2754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48281" cy="2754436"/>
            </a:xfrm>
            <a:custGeom>
              <a:avLst/>
              <a:gdLst/>
              <a:ahLst/>
              <a:cxnLst/>
              <a:rect l="l" t="t" r="r" b="b"/>
              <a:pathLst>
                <a:path w="4848281" h="2754436">
                  <a:moveTo>
                    <a:pt x="0" y="0"/>
                  </a:moveTo>
                  <a:lnTo>
                    <a:pt x="4848281" y="0"/>
                  </a:lnTo>
                  <a:lnTo>
                    <a:pt x="4848281" y="2754436"/>
                  </a:lnTo>
                  <a:lnTo>
                    <a:pt x="0" y="2754436"/>
                  </a:lnTo>
                  <a:close/>
                </a:path>
              </a:pathLst>
            </a:custGeom>
            <a:solidFill>
              <a:srgbClr val="2B2B2B">
                <a:alpha val="84706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48281" cy="2792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139238" y="4274503"/>
            <a:ext cx="952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5687541" y="7359148"/>
            <a:ext cx="690339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u="sng" dirty="0">
                <a:solidFill>
                  <a:srgbClr val="FFFFFF"/>
                </a:solidFill>
                <a:latin typeface="Disket Mono Bold"/>
              </a:rPr>
              <a:t>WWW.FRANCISCOPROFESSOR.COM</a:t>
            </a:r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5455365F-62FE-A318-E41F-BC9831A3B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0" y="2762250"/>
            <a:ext cx="4762500" cy="47625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843575" y="6048377"/>
            <a:ext cx="2005390" cy="1764743"/>
          </a:xfrm>
          <a:custGeom>
            <a:avLst/>
            <a:gdLst/>
            <a:ahLst/>
            <a:cxnLst/>
            <a:rect l="l" t="t" r="r" b="b"/>
            <a:pathLst>
              <a:path w="2005390" h="1764743">
                <a:moveTo>
                  <a:pt x="0" y="0"/>
                </a:moveTo>
                <a:lnTo>
                  <a:pt x="2005390" y="0"/>
                </a:lnTo>
                <a:lnTo>
                  <a:pt x="2005390" y="1764743"/>
                </a:lnTo>
                <a:lnTo>
                  <a:pt x="0" y="17647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1161534" y="5033957"/>
            <a:ext cx="4380467" cy="5564104"/>
          </a:xfrm>
          <a:custGeom>
            <a:avLst/>
            <a:gdLst/>
            <a:ahLst/>
            <a:cxnLst/>
            <a:rect l="l" t="t" r="r" b="b"/>
            <a:pathLst>
              <a:path w="4380467" h="5564104">
                <a:moveTo>
                  <a:pt x="0" y="0"/>
                </a:moveTo>
                <a:lnTo>
                  <a:pt x="4380468" y="0"/>
                </a:lnTo>
                <a:lnTo>
                  <a:pt x="4380468" y="5564104"/>
                </a:lnTo>
                <a:lnTo>
                  <a:pt x="0" y="556410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576259">
            <a:off x="9570560" y="5213210"/>
            <a:ext cx="2237824" cy="1060169"/>
          </a:xfrm>
          <a:custGeom>
            <a:avLst/>
            <a:gdLst/>
            <a:ahLst/>
            <a:cxnLst/>
            <a:rect l="l" t="t" r="r" b="b"/>
            <a:pathLst>
              <a:path w="2237824" h="1060169">
                <a:moveTo>
                  <a:pt x="0" y="0"/>
                </a:moveTo>
                <a:lnTo>
                  <a:pt x="2237824" y="0"/>
                </a:lnTo>
                <a:lnTo>
                  <a:pt x="2237824" y="1060169"/>
                </a:lnTo>
                <a:lnTo>
                  <a:pt x="0" y="106016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78982">
            <a:off x="9570825" y="7477771"/>
            <a:ext cx="2237824" cy="1060169"/>
          </a:xfrm>
          <a:custGeom>
            <a:avLst/>
            <a:gdLst/>
            <a:ahLst/>
            <a:cxnLst/>
            <a:rect l="l" t="t" r="r" b="b"/>
            <a:pathLst>
              <a:path w="2237824" h="1060169">
                <a:moveTo>
                  <a:pt x="0" y="0"/>
                </a:moveTo>
                <a:lnTo>
                  <a:pt x="2237825" y="0"/>
                </a:lnTo>
                <a:lnTo>
                  <a:pt x="2237825" y="1060169"/>
                </a:lnTo>
                <a:lnTo>
                  <a:pt x="0" y="106016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3681367" y="4601099"/>
            <a:ext cx="2489424" cy="2426057"/>
          </a:xfrm>
          <a:custGeom>
            <a:avLst/>
            <a:gdLst/>
            <a:ahLst/>
            <a:cxnLst/>
            <a:rect l="l" t="t" r="r" b="b"/>
            <a:pathLst>
              <a:path w="2489424" h="2426057">
                <a:moveTo>
                  <a:pt x="0" y="0"/>
                </a:moveTo>
                <a:lnTo>
                  <a:pt x="2489423" y="0"/>
                </a:lnTo>
                <a:lnTo>
                  <a:pt x="2489423" y="2426057"/>
                </a:lnTo>
                <a:lnTo>
                  <a:pt x="0" y="242605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5608195" y="5029200"/>
            <a:ext cx="3889607" cy="101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99"/>
              </a:lnSpc>
            </a:pPr>
            <a:r>
              <a:rPr lang="en-US" sz="5999">
                <a:solidFill>
                  <a:srgbClr val="E8D102"/>
                </a:solidFill>
                <a:latin typeface="Disket Mono Bold"/>
              </a:rPr>
              <a:t>público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08195" y="7698820"/>
            <a:ext cx="3889607" cy="101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99"/>
              </a:lnSpc>
            </a:pPr>
            <a:r>
              <a:rPr lang="en-US" sz="5999" dirty="0" err="1">
                <a:solidFill>
                  <a:srgbClr val="E8D102"/>
                </a:solidFill>
                <a:latin typeface="Disket Mono Bold"/>
              </a:rPr>
              <a:t>privado</a:t>
            </a:r>
            <a:endParaRPr lang="en-US" sz="5999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031256" y="1491961"/>
            <a:ext cx="1281834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NOÇÕES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DE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SEGURANÇA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PRIVADA</a:t>
            </a:r>
            <a:endParaRPr lang="en-US" sz="6000" dirty="0">
              <a:solidFill>
                <a:srgbClr val="FFFFFF"/>
              </a:solidFill>
              <a:latin typeface="Stencil" pitchFamily="82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75433" y="3538532"/>
            <a:ext cx="16183867" cy="754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E8D102"/>
                </a:solidFill>
                <a:latin typeface="Disket Mono Bold"/>
              </a:rPr>
              <a:t>lEI</a:t>
            </a:r>
            <a:r>
              <a:rPr lang="en-US" sz="4500" dirty="0">
                <a:solidFill>
                  <a:srgbClr val="E8D102"/>
                </a:solidFill>
                <a:latin typeface="Disket Mono Bold"/>
              </a:rPr>
              <a:t> N. 14.967/24 E </a:t>
            </a:r>
            <a:r>
              <a:rPr lang="en-US" sz="4500" dirty="0" err="1">
                <a:solidFill>
                  <a:srgbClr val="E8D102"/>
                </a:solidFill>
                <a:latin typeface="Disket Mono Bold"/>
              </a:rPr>
              <a:t>PORTARIA</a:t>
            </a:r>
            <a:r>
              <a:rPr lang="en-US" sz="4500" dirty="0">
                <a:solidFill>
                  <a:srgbClr val="E8D102"/>
                </a:solidFill>
                <a:latin typeface="Disket Mono Bold"/>
              </a:rPr>
              <a:t> 18.045/23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50356" y="5981702"/>
            <a:ext cx="196024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Disket Mono"/>
              </a:rPr>
              <a:t>Estado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49648" y="8651322"/>
            <a:ext cx="264195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Disket Mono"/>
              </a:rPr>
              <a:t>empresas</a:t>
            </a:r>
            <a:endParaRPr lang="en-US" sz="3399" dirty="0">
              <a:solidFill>
                <a:srgbClr val="FFFFFF"/>
              </a:solidFill>
              <a:latin typeface="Disket Mon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236999" y="7209085"/>
            <a:ext cx="5378158" cy="2022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FFFFFF"/>
                </a:solidFill>
                <a:latin typeface="Disket Mono Bold"/>
              </a:rPr>
              <a:t>ambiente</a:t>
            </a:r>
            <a:r>
              <a:rPr lang="en-US" sz="3999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Disket Mono Bold"/>
              </a:rPr>
              <a:t>seguro</a:t>
            </a:r>
            <a:endParaRPr lang="en-US" sz="3999" dirty="0">
              <a:solidFill>
                <a:srgbClr val="FFFFFF"/>
              </a:solidFill>
              <a:latin typeface="Disket Mono Bold"/>
            </a:endParaRPr>
          </a:p>
          <a:p>
            <a:pPr marL="537162" lvl="1" indent="-268581" algn="just">
              <a:lnSpc>
                <a:spcPts val="3483"/>
              </a:lnSpc>
              <a:buFont typeface="Arial"/>
              <a:buChar char="•"/>
            </a:pPr>
            <a:r>
              <a:rPr lang="en-US" sz="2488" dirty="0" err="1">
                <a:solidFill>
                  <a:srgbClr val="FFFFFF"/>
                </a:solidFill>
                <a:latin typeface="Disket Mono Bold"/>
              </a:rPr>
              <a:t>preservar</a:t>
            </a:r>
            <a:r>
              <a:rPr lang="en-US" sz="2488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2488" dirty="0" err="1">
                <a:solidFill>
                  <a:srgbClr val="FFFFFF"/>
                </a:solidFill>
                <a:latin typeface="Disket Mono Bold"/>
              </a:rPr>
              <a:t>direitos</a:t>
            </a:r>
            <a:r>
              <a:rPr lang="en-US" sz="2488" dirty="0">
                <a:solidFill>
                  <a:srgbClr val="FFFFFF"/>
                </a:solidFill>
                <a:latin typeface="Disket Mono Bold"/>
              </a:rPr>
              <a:t>;</a:t>
            </a:r>
          </a:p>
          <a:p>
            <a:pPr marL="537162" lvl="1" indent="-268581" algn="just">
              <a:lnSpc>
                <a:spcPts val="3483"/>
              </a:lnSpc>
              <a:buFont typeface="Arial"/>
              <a:buChar char="•"/>
            </a:pPr>
            <a:r>
              <a:rPr lang="en-US" sz="2488" dirty="0" err="1">
                <a:solidFill>
                  <a:srgbClr val="FFFFFF"/>
                </a:solidFill>
                <a:latin typeface="Disket Mono Bold"/>
              </a:rPr>
              <a:t>proteção</a:t>
            </a:r>
            <a:r>
              <a:rPr lang="en-US" sz="2488" dirty="0">
                <a:solidFill>
                  <a:srgbClr val="FFFFFF"/>
                </a:solidFill>
                <a:latin typeface="Disket Mono Bold"/>
              </a:rPr>
              <a:t> das </a:t>
            </a:r>
            <a:r>
              <a:rPr lang="en-US" sz="2488" dirty="0" err="1">
                <a:solidFill>
                  <a:srgbClr val="FFFFFF"/>
                </a:solidFill>
                <a:latin typeface="Disket Mono Bold"/>
              </a:rPr>
              <a:t>pessoas</a:t>
            </a:r>
            <a:r>
              <a:rPr lang="en-US" sz="2488" dirty="0">
                <a:solidFill>
                  <a:srgbClr val="FFFFFF"/>
                </a:solidFill>
                <a:latin typeface="Disket Mono Bold"/>
              </a:rPr>
              <a:t> e do </a:t>
            </a:r>
            <a:r>
              <a:rPr lang="en-US" sz="2488" dirty="0" err="1">
                <a:solidFill>
                  <a:srgbClr val="FFFFFF"/>
                </a:solidFill>
                <a:latin typeface="Disket Mono Bold"/>
              </a:rPr>
              <a:t>patrimônio</a:t>
            </a:r>
            <a:r>
              <a:rPr lang="en-US" sz="2488" dirty="0">
                <a:solidFill>
                  <a:srgbClr val="FFFFFF"/>
                </a:solidFill>
                <a:latin typeface="Disket Mono Bold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 rot="435631">
            <a:off x="5461547" y="8396577"/>
            <a:ext cx="4532839" cy="642839"/>
          </a:xfrm>
          <a:custGeom>
            <a:avLst/>
            <a:gdLst/>
            <a:ahLst/>
            <a:cxnLst/>
            <a:rect l="l" t="t" r="r" b="b"/>
            <a:pathLst>
              <a:path w="4532839" h="642839">
                <a:moveTo>
                  <a:pt x="0" y="0"/>
                </a:moveTo>
                <a:lnTo>
                  <a:pt x="4532839" y="0"/>
                </a:lnTo>
                <a:lnTo>
                  <a:pt x="4532839" y="642839"/>
                </a:lnTo>
                <a:lnTo>
                  <a:pt x="0" y="64283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6" name="Imagem 15" descr="Logotipo&#10;&#10;Descrição gerada automaticamente">
            <a:extLst>
              <a:ext uri="{FF2B5EF4-FFF2-40B4-BE49-F238E27FC236}">
                <a16:creationId xmlns:a16="http://schemas.microsoft.com/office/drawing/2014/main" id="{C40F5F7B-0D70-9C86-E365-D1466A8E42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07317" y="8521699"/>
            <a:ext cx="15073367" cy="1243143"/>
            <a:chOff x="0" y="0"/>
            <a:chExt cx="20097823" cy="16575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77423" cy="1657524"/>
            </a:xfrm>
            <a:custGeom>
              <a:avLst/>
              <a:gdLst/>
              <a:ahLst/>
              <a:cxnLst/>
              <a:rect l="l" t="t" r="r" b="b"/>
              <a:pathLst>
                <a:path w="9277423" h="1657524">
                  <a:moveTo>
                    <a:pt x="0" y="0"/>
                  </a:moveTo>
                  <a:lnTo>
                    <a:pt x="9277423" y="0"/>
                  </a:lnTo>
                  <a:lnTo>
                    <a:pt x="9277423" y="1657524"/>
                  </a:lnTo>
                  <a:lnTo>
                    <a:pt x="0" y="1657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544032" y="488950"/>
              <a:ext cx="10553791" cy="610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899"/>
                </a:lnSpc>
              </a:pPr>
              <a:r>
                <a:rPr lang="en-US" sz="2785">
                  <a:solidFill>
                    <a:srgbClr val="FFFFFF"/>
                  </a:solidFill>
                  <a:latin typeface="Disket Mono"/>
                </a:rPr>
                <a:t>privada é complemento da pública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25985" y="4724117"/>
            <a:ext cx="3889607" cy="101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99"/>
              </a:lnSpc>
            </a:pPr>
            <a:r>
              <a:rPr lang="en-US" sz="5999">
                <a:solidFill>
                  <a:srgbClr val="E8D102"/>
                </a:solidFill>
                <a:latin typeface="Disket Mono Bold"/>
              </a:rPr>
              <a:t>pública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30590" y="4724117"/>
            <a:ext cx="3889607" cy="101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99"/>
              </a:lnSpc>
            </a:pPr>
            <a:r>
              <a:rPr lang="en-US" sz="5999">
                <a:solidFill>
                  <a:srgbClr val="E8D102"/>
                </a:solidFill>
                <a:latin typeface="Disket Mono Bold"/>
              </a:rPr>
              <a:t>privada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31256" y="1491961"/>
            <a:ext cx="1266594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NOÇÕES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DE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SEGURANÇA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PRIVADA</a:t>
            </a:r>
            <a:endParaRPr lang="en-US" sz="6000" dirty="0">
              <a:solidFill>
                <a:srgbClr val="FFFFFF"/>
              </a:solidFill>
              <a:latin typeface="Stencil" pitchFamily="8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5433" y="3538532"/>
            <a:ext cx="16183867" cy="754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E8D102"/>
                </a:solidFill>
                <a:latin typeface="Disket Mono Bold"/>
              </a:rPr>
              <a:t>segurança</a:t>
            </a:r>
            <a:r>
              <a:rPr lang="en-US" sz="4500" dirty="0">
                <a:solidFill>
                  <a:srgbClr val="E8D102"/>
                </a:solidFill>
                <a:latin typeface="Disket Mono Bold"/>
              </a:rPr>
              <a:t> </a:t>
            </a:r>
            <a:r>
              <a:rPr lang="en-US" sz="4500" dirty="0" err="1">
                <a:solidFill>
                  <a:srgbClr val="E8D102"/>
                </a:solidFill>
                <a:latin typeface="Disket Mono Bold"/>
              </a:rPr>
              <a:t>pública</a:t>
            </a:r>
            <a:r>
              <a:rPr lang="en-US" sz="4500" dirty="0">
                <a:solidFill>
                  <a:srgbClr val="E8D102"/>
                </a:solidFill>
                <a:latin typeface="Disket Mono Bold"/>
              </a:rPr>
              <a:t>/</a:t>
            </a:r>
            <a:r>
              <a:rPr lang="en-US" sz="4500" dirty="0" err="1">
                <a:solidFill>
                  <a:srgbClr val="E8D102"/>
                </a:solidFill>
                <a:latin typeface="Disket Mono Bold"/>
              </a:rPr>
              <a:t>privada</a:t>
            </a:r>
            <a:endParaRPr lang="en-US" sz="4500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97643" y="5768975"/>
            <a:ext cx="7082136" cy="265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5" lvl="1" indent="-323852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preservar ordem pública;</a:t>
            </a:r>
          </a:p>
          <a:p>
            <a:pPr marL="647705" lvl="1" indent="-323852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E8D102"/>
                </a:solidFill>
                <a:latin typeface="Disket Mono Bold"/>
              </a:rPr>
              <a:t>proteção das pessoas e do patrimônio;</a:t>
            </a:r>
          </a:p>
          <a:p>
            <a:pPr marL="647705" lvl="1" indent="-323852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não atende interesse pessoal ou particular.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84724" y="5768975"/>
            <a:ext cx="7884803" cy="265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5" lvl="1" indent="-323852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não preserva ordem pública;</a:t>
            </a:r>
          </a:p>
          <a:p>
            <a:pPr marL="647705" lvl="1" indent="-323852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E8D102"/>
                </a:solidFill>
                <a:latin typeface="Disket Mono Bold"/>
              </a:rPr>
              <a:t>proteção das pessoas e do patrimônio;</a:t>
            </a:r>
          </a:p>
          <a:p>
            <a:pPr marL="647705" lvl="1" indent="-323852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só atende interesse pessoal ou particular.</a:t>
            </a:r>
          </a:p>
        </p:txBody>
      </p:sp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000636E4-3036-1D17-EA0E-EFA71DED5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943464" y="5595938"/>
            <a:ext cx="13458470" cy="758826"/>
            <a:chOff x="0" y="0"/>
            <a:chExt cx="17944626" cy="1011768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0"/>
              <a:ext cx="9343949" cy="110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999"/>
                </a:lnSpc>
              </a:pPr>
              <a:r>
                <a:rPr lang="en-US" sz="4999">
                  <a:solidFill>
                    <a:srgbClr val="E8D102"/>
                  </a:solidFill>
                  <a:latin typeface="Disket Mono Bold"/>
                </a:rPr>
                <a:t>especializada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964721" y="-95250"/>
              <a:ext cx="5979905" cy="110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999"/>
                </a:lnSpc>
              </a:pPr>
              <a:r>
                <a:rPr lang="en-US" sz="4999">
                  <a:solidFill>
                    <a:srgbClr val="E8D102"/>
                  </a:solidFill>
                  <a:latin typeface="Disket Mono Bold"/>
                </a:rPr>
                <a:t>orgânica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031256" y="1491961"/>
            <a:ext cx="1258974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NOÇÕES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DE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SEGURANÇA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PRIVADA</a:t>
            </a:r>
            <a:endParaRPr lang="en-US" sz="6000" dirty="0">
              <a:solidFill>
                <a:srgbClr val="FFFFFF"/>
              </a:solidFill>
              <a:latin typeface="Stencil" pitchFamily="82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75433" y="3538532"/>
            <a:ext cx="16183867" cy="754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E8D102"/>
                </a:solidFill>
                <a:latin typeface="Disket Mono Bold"/>
              </a:rPr>
              <a:t>tipos</a:t>
            </a:r>
            <a:r>
              <a:rPr lang="en-US" sz="4500" dirty="0">
                <a:solidFill>
                  <a:srgbClr val="E8D102"/>
                </a:solidFill>
                <a:latin typeface="Disket Mono Bold"/>
              </a:rPr>
              <a:t> de </a:t>
            </a:r>
            <a:r>
              <a:rPr lang="en-US" sz="4500" dirty="0" err="1">
                <a:solidFill>
                  <a:srgbClr val="E8D102"/>
                </a:solidFill>
                <a:latin typeface="Disket Mono Bold"/>
              </a:rPr>
              <a:t>segurança</a:t>
            </a:r>
            <a:r>
              <a:rPr lang="en-US" sz="4500" dirty="0">
                <a:solidFill>
                  <a:srgbClr val="E8D102"/>
                </a:solidFill>
                <a:latin typeface="Disket Mono Bold"/>
              </a:rPr>
              <a:t> </a:t>
            </a:r>
            <a:r>
              <a:rPr lang="en-US" sz="4500" dirty="0" err="1">
                <a:solidFill>
                  <a:srgbClr val="E8D102"/>
                </a:solidFill>
                <a:latin typeface="Disket Mono Bold"/>
              </a:rPr>
              <a:t>privada</a:t>
            </a:r>
            <a:endParaRPr lang="en-US" sz="4500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99197" y="4471987"/>
            <a:ext cx="3889607" cy="101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99"/>
              </a:lnSpc>
            </a:pPr>
            <a:r>
              <a:rPr lang="en-US" sz="5999">
                <a:solidFill>
                  <a:srgbClr val="E8D102"/>
                </a:solidFill>
                <a:latin typeface="Disket Mono Bold"/>
              </a:rPr>
              <a:t>empresa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5433" y="6394866"/>
            <a:ext cx="7597265" cy="265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5" lvl="1" indent="-323852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a atividade fim é prestar serviços de segurança;</a:t>
            </a:r>
          </a:p>
          <a:p>
            <a:pPr marL="647705" lvl="1" indent="-323852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pode atuar em todas as atividades de segurança;</a:t>
            </a:r>
          </a:p>
          <a:p>
            <a:pPr marL="647705" lvl="1" indent="-323852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terceirizados.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62035" y="6288090"/>
            <a:ext cx="7597265" cy="2118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5" lvl="1" indent="-323852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Disket Mono Bold"/>
              </a:rPr>
              <a:t>a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atividade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fim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não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é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serviços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de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segurança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;</a:t>
            </a:r>
          </a:p>
          <a:p>
            <a:pPr marL="647705" lvl="1" indent="-323852" algn="just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EXCETO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CURSOS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;</a:t>
            </a:r>
          </a:p>
          <a:p>
            <a:pPr marL="647705" lvl="1" indent="-323852" algn="just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contratação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direta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.</a:t>
            </a: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01D352D3-AF53-8B56-BF8A-1B5A6DF45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93996" y="3643307"/>
            <a:ext cx="7165304" cy="5614993"/>
            <a:chOff x="0" y="0"/>
            <a:chExt cx="9553739" cy="7486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53739" cy="7486657"/>
            </a:xfrm>
            <a:custGeom>
              <a:avLst/>
              <a:gdLst/>
              <a:ahLst/>
              <a:cxnLst/>
              <a:rect l="l" t="t" r="r" b="b"/>
              <a:pathLst>
                <a:path w="9553739" h="7486657">
                  <a:moveTo>
                    <a:pt x="0" y="0"/>
                  </a:moveTo>
                  <a:lnTo>
                    <a:pt x="9553739" y="0"/>
                  </a:lnTo>
                  <a:lnTo>
                    <a:pt x="9553739" y="7486657"/>
                  </a:lnTo>
                  <a:lnTo>
                    <a:pt x="0" y="7486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lgDash"/>
              <a:miter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5" name="Group 5"/>
            <p:cNvGrpSpPr/>
            <p:nvPr/>
          </p:nvGrpSpPr>
          <p:grpSpPr>
            <a:xfrm rot="-5400000">
              <a:off x="4209221" y="2577742"/>
              <a:ext cx="1135298" cy="1195876"/>
              <a:chOff x="0" y="0"/>
              <a:chExt cx="979715" cy="103199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979715" cy="1031992"/>
              </a:xfrm>
              <a:custGeom>
                <a:avLst/>
                <a:gdLst/>
                <a:ahLst/>
                <a:cxnLst/>
                <a:rect l="l" t="t" r="r" b="b"/>
                <a:pathLst>
                  <a:path w="979715" h="1031992">
                    <a:moveTo>
                      <a:pt x="979715" y="515996"/>
                    </a:moveTo>
                    <a:lnTo>
                      <a:pt x="573315" y="0"/>
                    </a:lnTo>
                    <a:lnTo>
                      <a:pt x="573315" y="203200"/>
                    </a:lnTo>
                    <a:lnTo>
                      <a:pt x="0" y="203200"/>
                    </a:lnTo>
                    <a:lnTo>
                      <a:pt x="0" y="828792"/>
                    </a:lnTo>
                    <a:lnTo>
                      <a:pt x="573315" y="828792"/>
                    </a:lnTo>
                    <a:lnTo>
                      <a:pt x="573315" y="1031992"/>
                    </a:lnTo>
                    <a:lnTo>
                      <a:pt x="979715" y="515996"/>
                    </a:lnTo>
                    <a:close/>
                  </a:path>
                </a:pathLst>
              </a:custGeom>
              <a:solidFill>
                <a:srgbClr val="E8D102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165100"/>
                <a:ext cx="878115" cy="6636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3202332" y="636456"/>
              <a:ext cx="3149076" cy="987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159"/>
                </a:lnSpc>
              </a:pPr>
              <a:r>
                <a:rPr lang="en-US" sz="4399" dirty="0">
                  <a:solidFill>
                    <a:srgbClr val="FFFFFF"/>
                  </a:solidFill>
                  <a:latin typeface="Disket Mono Bold"/>
                </a:rPr>
                <a:t>ESTADO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43249" y="5765027"/>
              <a:ext cx="1462052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Disket Mono Bold"/>
                </a:rPr>
                <a:t>POVO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211687" y="5765027"/>
              <a:ext cx="1423952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Disket Mono Bold"/>
                </a:rPr>
                <a:t>ORG.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322925" y="5765027"/>
              <a:ext cx="1853676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Disket Mono Bold"/>
                </a:rPr>
                <a:t>TERRA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1968246" y="7802375"/>
            <a:ext cx="836643" cy="886616"/>
          </a:xfrm>
          <a:custGeom>
            <a:avLst/>
            <a:gdLst/>
            <a:ahLst/>
            <a:cxnLst/>
            <a:rect l="l" t="t" r="r" b="b"/>
            <a:pathLst>
              <a:path w="836643" h="886616">
                <a:moveTo>
                  <a:pt x="0" y="0"/>
                </a:moveTo>
                <a:lnTo>
                  <a:pt x="836643" y="0"/>
                </a:lnTo>
                <a:lnTo>
                  <a:pt x="836643" y="886617"/>
                </a:lnTo>
                <a:lnTo>
                  <a:pt x="0" y="8866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14530471" y="7802375"/>
            <a:ext cx="836643" cy="886616"/>
          </a:xfrm>
          <a:custGeom>
            <a:avLst/>
            <a:gdLst/>
            <a:ahLst/>
            <a:cxnLst/>
            <a:rect l="l" t="t" r="r" b="b"/>
            <a:pathLst>
              <a:path w="836643" h="886616">
                <a:moveTo>
                  <a:pt x="0" y="0"/>
                </a:moveTo>
                <a:lnTo>
                  <a:pt x="836643" y="0"/>
                </a:lnTo>
                <a:lnTo>
                  <a:pt x="836643" y="886617"/>
                </a:lnTo>
                <a:lnTo>
                  <a:pt x="0" y="8866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2877936" y="1450894"/>
            <a:ext cx="10457064" cy="96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CONSTITUCIONAL</a:t>
            </a:r>
            <a:endParaRPr lang="en-US" sz="6000" dirty="0">
              <a:solidFill>
                <a:srgbClr val="FFFFFF"/>
              </a:solidFill>
              <a:latin typeface="Stencil" pitchFamily="82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CONSTITUIÇÃO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4794702"/>
            <a:ext cx="9035760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Disket Mono Bold"/>
              </a:rPr>
              <a:t>A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CONSTITUIÇÃO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DO ESTADO É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DEFINA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PELA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FORMA COMO UM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POVO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SE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ESTRUTURA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ORGANIZA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E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INTERAGE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DENTRO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DE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SEU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PRÓPRIO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ESPACO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TERRITORIAL.</a:t>
            </a:r>
          </a:p>
        </p:txBody>
      </p:sp>
      <p:pic>
        <p:nvPicPr>
          <p:cNvPr id="17" name="Imagem 16" descr="Logotipo&#10;&#10;Descrição gerada automaticamente">
            <a:extLst>
              <a:ext uri="{FF2B5EF4-FFF2-40B4-BE49-F238E27FC236}">
                <a16:creationId xmlns:a16="http://schemas.microsoft.com/office/drawing/2014/main" id="{7B59A08F-C331-41C4-3EE4-ED923ED4E9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548633" y="3643307"/>
            <a:ext cx="1905835" cy="2391801"/>
          </a:xfrm>
          <a:custGeom>
            <a:avLst/>
            <a:gdLst/>
            <a:ahLst/>
            <a:cxnLst/>
            <a:rect l="l" t="t" r="r" b="b"/>
            <a:pathLst>
              <a:path w="1905835" h="2391801">
                <a:moveTo>
                  <a:pt x="0" y="0"/>
                </a:moveTo>
                <a:lnTo>
                  <a:pt x="1905834" y="0"/>
                </a:lnTo>
                <a:lnTo>
                  <a:pt x="1905834" y="2391801"/>
                </a:lnTo>
                <a:lnTo>
                  <a:pt x="0" y="239180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9501571" y="3148275"/>
            <a:ext cx="2765837" cy="284086"/>
            <a:chOff x="0" y="0"/>
            <a:chExt cx="3687783" cy="378781"/>
          </a:xfrm>
        </p:grpSpPr>
        <p:sp>
          <p:nvSpPr>
            <p:cNvPr id="5" name="AutoShape 5"/>
            <p:cNvSpPr/>
            <p:nvPr/>
          </p:nvSpPr>
          <p:spPr>
            <a:xfrm flipV="1">
              <a:off x="115" y="25400"/>
              <a:ext cx="3687554" cy="16639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AutoShape 6"/>
            <p:cNvSpPr/>
            <p:nvPr/>
          </p:nvSpPr>
          <p:spPr>
            <a:xfrm flipH="1" flipV="1">
              <a:off x="26050" y="42039"/>
              <a:ext cx="0" cy="336742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572214" y="3083804"/>
            <a:ext cx="4189583" cy="38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2"/>
              </a:lnSpc>
            </a:pPr>
            <a:r>
              <a:rPr lang="en-US" sz="2201">
                <a:solidFill>
                  <a:srgbClr val="E8D102"/>
                </a:solidFill>
                <a:latin typeface="Disket Mono Bold"/>
              </a:rPr>
              <a:t>ministério da justiça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65440" y="1491961"/>
            <a:ext cx="1271275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NOÇÕES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DE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SEGURANÇA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PRIVADA</a:t>
            </a:r>
            <a:endParaRPr lang="en-US" sz="6000" dirty="0">
              <a:solidFill>
                <a:srgbClr val="FFFFFF"/>
              </a:solidFill>
              <a:latin typeface="Stencil" pitchFamily="8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5433" y="3538532"/>
            <a:ext cx="16183867" cy="754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E8D102"/>
                </a:solidFill>
                <a:latin typeface="Disket Mono Bold"/>
              </a:rPr>
              <a:t>órgão</a:t>
            </a:r>
            <a:r>
              <a:rPr lang="en-US" sz="4500" dirty="0">
                <a:solidFill>
                  <a:srgbClr val="E8D102"/>
                </a:solidFill>
                <a:latin typeface="Disket Mono Bold"/>
              </a:rPr>
              <a:t> </a:t>
            </a:r>
            <a:r>
              <a:rPr lang="en-US" sz="4500" dirty="0" err="1">
                <a:solidFill>
                  <a:srgbClr val="E8D102"/>
                </a:solidFill>
                <a:latin typeface="Disket Mono Bold"/>
              </a:rPr>
              <a:t>regulador</a:t>
            </a:r>
            <a:endParaRPr lang="en-US" sz="4500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867120" y="2783354"/>
            <a:ext cx="3599771" cy="29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11"/>
              </a:lnSpc>
            </a:pPr>
            <a:r>
              <a:rPr lang="en-US" sz="1651">
                <a:solidFill>
                  <a:srgbClr val="FFFFFF"/>
                </a:solidFill>
                <a:latin typeface="Disket Mono Bold"/>
              </a:rPr>
              <a:t>presidência da república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95469" y="5076825"/>
            <a:ext cx="4262490" cy="42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5"/>
              </a:lnSpc>
            </a:pPr>
            <a:r>
              <a:rPr lang="en-US" sz="2439">
                <a:solidFill>
                  <a:srgbClr val="E8D102"/>
                </a:solidFill>
                <a:latin typeface="Disket Mono Bold"/>
              </a:rPr>
              <a:t>Diretoria executiva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06820" y="5076825"/>
            <a:ext cx="3624343" cy="42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5"/>
              </a:lnSpc>
            </a:pPr>
            <a:r>
              <a:rPr lang="en-US" sz="2439">
                <a:solidFill>
                  <a:srgbClr val="E8D102"/>
                </a:solidFill>
                <a:latin typeface="Disket Mono Bold"/>
              </a:rPr>
              <a:t>Superintendência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926714" y="4670167"/>
            <a:ext cx="3291540" cy="338082"/>
            <a:chOff x="0" y="0"/>
            <a:chExt cx="4388720" cy="450776"/>
          </a:xfrm>
        </p:grpSpPr>
        <p:sp>
          <p:nvSpPr>
            <p:cNvPr id="14" name="AutoShape 14"/>
            <p:cNvSpPr/>
            <p:nvPr/>
          </p:nvSpPr>
          <p:spPr>
            <a:xfrm flipV="1">
              <a:off x="136" y="30227"/>
              <a:ext cx="4388447" cy="19802"/>
            </a:xfrm>
            <a:prstGeom prst="line">
              <a:avLst/>
            </a:prstGeom>
            <a:ln w="60456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AutoShape 15"/>
            <p:cNvSpPr/>
            <p:nvPr/>
          </p:nvSpPr>
          <p:spPr>
            <a:xfrm flipH="1" flipV="1">
              <a:off x="31001" y="50029"/>
              <a:ext cx="0" cy="400747"/>
            </a:xfrm>
            <a:prstGeom prst="line">
              <a:avLst/>
            </a:prstGeom>
            <a:ln w="60456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650750" y="4670167"/>
            <a:ext cx="3568241" cy="323652"/>
            <a:chOff x="0" y="0"/>
            <a:chExt cx="4757655" cy="431537"/>
          </a:xfrm>
        </p:grpSpPr>
        <p:sp>
          <p:nvSpPr>
            <p:cNvPr id="17" name="AutoShape 17"/>
            <p:cNvSpPr/>
            <p:nvPr/>
          </p:nvSpPr>
          <p:spPr>
            <a:xfrm flipV="1">
              <a:off x="143" y="31750"/>
              <a:ext cx="4725619" cy="21323"/>
            </a:xfrm>
            <a:prstGeom prst="line">
              <a:avLst/>
            </a:prstGeom>
            <a:ln w="635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AutoShape 18"/>
            <p:cNvSpPr/>
            <p:nvPr/>
          </p:nvSpPr>
          <p:spPr>
            <a:xfrm flipH="1" flipV="1">
              <a:off x="4725905" y="0"/>
              <a:ext cx="0" cy="431537"/>
            </a:xfrm>
            <a:prstGeom prst="line">
              <a:avLst/>
            </a:prstGeom>
            <a:ln w="635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274295" y="5454660"/>
            <a:ext cx="1304837" cy="29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11"/>
              </a:lnSpc>
            </a:pPr>
            <a:r>
              <a:rPr lang="en-US" sz="1651">
                <a:solidFill>
                  <a:srgbClr val="FFFFFF"/>
                </a:solidFill>
                <a:latin typeface="Disket Mono Bold"/>
              </a:rPr>
              <a:t>Nacional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66573" y="5454660"/>
            <a:ext cx="1304837" cy="29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11"/>
              </a:lnSpc>
            </a:pPr>
            <a:r>
              <a:rPr lang="en-US" sz="1651">
                <a:solidFill>
                  <a:srgbClr val="FFFFFF"/>
                </a:solidFill>
                <a:latin typeface="Disket Mono Bold"/>
              </a:rPr>
              <a:t>estadual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64019" y="6857008"/>
            <a:ext cx="4125389" cy="116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2"/>
              </a:lnSpc>
            </a:pPr>
            <a:r>
              <a:rPr lang="en-US" sz="2201" u="sng" dirty="0" err="1">
                <a:solidFill>
                  <a:srgbClr val="E8D102"/>
                </a:solidFill>
                <a:latin typeface="Disket Mono Bold"/>
              </a:rPr>
              <a:t>CGCSP</a:t>
            </a:r>
            <a:r>
              <a:rPr lang="en-US" sz="2201" dirty="0">
                <a:solidFill>
                  <a:srgbClr val="E8D102"/>
                </a:solidFill>
                <a:latin typeface="Disket Mono Bold"/>
              </a:rPr>
              <a:t> - </a:t>
            </a:r>
            <a:r>
              <a:rPr lang="en-US" sz="2201" dirty="0" err="1">
                <a:solidFill>
                  <a:srgbClr val="FFFFFF"/>
                </a:solidFill>
                <a:latin typeface="Disket Mono Bold"/>
              </a:rPr>
              <a:t>COORDENAÇÃO</a:t>
            </a:r>
            <a:r>
              <a:rPr lang="en-US" sz="2201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2201" dirty="0" err="1">
                <a:solidFill>
                  <a:srgbClr val="FFFFFF"/>
                </a:solidFill>
                <a:latin typeface="Disket Mono Bold"/>
              </a:rPr>
              <a:t>GERAL</a:t>
            </a:r>
            <a:r>
              <a:rPr lang="en-US" sz="2201" dirty="0">
                <a:solidFill>
                  <a:srgbClr val="FFFFFF"/>
                </a:solidFill>
                <a:latin typeface="Disket Mono Bold"/>
              </a:rPr>
              <a:t> DE </a:t>
            </a:r>
            <a:r>
              <a:rPr lang="en-US" sz="2201" dirty="0" err="1">
                <a:solidFill>
                  <a:srgbClr val="FFFFFF"/>
                </a:solidFill>
                <a:latin typeface="Disket Mono Bold"/>
              </a:rPr>
              <a:t>CONTROLE</a:t>
            </a:r>
            <a:r>
              <a:rPr lang="en-US" sz="2201" dirty="0">
                <a:solidFill>
                  <a:srgbClr val="FFFFFF"/>
                </a:solidFill>
                <a:latin typeface="Disket Mono Bold"/>
              </a:rPr>
              <a:t> DE </a:t>
            </a:r>
            <a:r>
              <a:rPr lang="en-US" sz="2201" dirty="0" err="1">
                <a:solidFill>
                  <a:srgbClr val="FFFFFF"/>
                </a:solidFill>
                <a:latin typeface="Disket Mono Bold"/>
              </a:rPr>
              <a:t>SERVIÇOS</a:t>
            </a:r>
            <a:r>
              <a:rPr lang="en-US" sz="2201" dirty="0">
                <a:solidFill>
                  <a:srgbClr val="FFFFFF"/>
                </a:solidFill>
                <a:latin typeface="Disket Mono Bold"/>
              </a:rPr>
              <a:t> E </a:t>
            </a:r>
            <a:r>
              <a:rPr lang="en-US" sz="2201" dirty="0" err="1">
                <a:solidFill>
                  <a:srgbClr val="FFFFFF"/>
                </a:solidFill>
                <a:latin typeface="Disket Mono Bold"/>
              </a:rPr>
              <a:t>PRODUTOS</a:t>
            </a:r>
            <a:endParaRPr lang="en-US" sz="2201" dirty="0">
              <a:solidFill>
                <a:srgbClr val="FFFFFF"/>
              </a:solidFill>
              <a:latin typeface="Disket Mono Bold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4945764" y="6035108"/>
            <a:ext cx="0" cy="52662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" name="AutoShape 23"/>
          <p:cNvSpPr/>
          <p:nvPr/>
        </p:nvSpPr>
        <p:spPr>
          <a:xfrm>
            <a:off x="14199942" y="6035108"/>
            <a:ext cx="0" cy="52662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" name="TextBox 24"/>
          <p:cNvSpPr txBox="1"/>
          <p:nvPr/>
        </p:nvSpPr>
        <p:spPr>
          <a:xfrm>
            <a:off x="11428112" y="6799858"/>
            <a:ext cx="5501019" cy="772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 u="sng" dirty="0" err="1">
                <a:solidFill>
                  <a:srgbClr val="E8D102"/>
                </a:solidFill>
                <a:latin typeface="Disket Mono Bold"/>
              </a:rPr>
              <a:t>DELESP</a:t>
            </a:r>
            <a:r>
              <a:rPr lang="en-US" sz="2199" dirty="0">
                <a:solidFill>
                  <a:srgbClr val="E8D102"/>
                </a:solidFill>
                <a:latin typeface="Disket Mono Bold"/>
              </a:rPr>
              <a:t> - </a:t>
            </a:r>
            <a:r>
              <a:rPr lang="en-US" sz="2199" dirty="0" err="1">
                <a:solidFill>
                  <a:srgbClr val="FFFFFF"/>
                </a:solidFill>
                <a:latin typeface="Disket Mono Bold"/>
              </a:rPr>
              <a:t>DELECIA</a:t>
            </a:r>
            <a:r>
              <a:rPr lang="en-US" sz="2199" dirty="0">
                <a:solidFill>
                  <a:srgbClr val="FFFFFF"/>
                </a:solidFill>
                <a:latin typeface="Disket Mono Bold"/>
              </a:rPr>
              <a:t> DE </a:t>
            </a:r>
            <a:r>
              <a:rPr lang="en-US" sz="2199" dirty="0" err="1">
                <a:solidFill>
                  <a:srgbClr val="FFFFFF"/>
                </a:solidFill>
                <a:latin typeface="Disket Mono Bold"/>
              </a:rPr>
              <a:t>CONTROLE</a:t>
            </a:r>
            <a:r>
              <a:rPr lang="en-US" sz="2199" dirty="0">
                <a:solidFill>
                  <a:srgbClr val="FFFFFF"/>
                </a:solidFill>
                <a:latin typeface="Disket Mono Bold"/>
              </a:rPr>
              <a:t> DE </a:t>
            </a:r>
            <a:r>
              <a:rPr lang="en-US" sz="2199" dirty="0" err="1">
                <a:solidFill>
                  <a:srgbClr val="FFFFFF"/>
                </a:solidFill>
                <a:latin typeface="Disket Mono Bold"/>
              </a:rPr>
              <a:t>SEGURANÇA</a:t>
            </a:r>
            <a:r>
              <a:rPr lang="en-US" sz="2199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Disket Mono Bold"/>
              </a:rPr>
              <a:t>PRIVADA</a:t>
            </a:r>
            <a:endParaRPr lang="en-US" sz="2199" dirty="0">
              <a:solidFill>
                <a:srgbClr val="FFFFFF"/>
              </a:solidFill>
              <a:latin typeface="Disket Mon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328834" y="8569347"/>
            <a:ext cx="3742216" cy="772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2"/>
              </a:lnSpc>
            </a:pPr>
            <a:r>
              <a:rPr lang="en-US" sz="2201" u="sng" dirty="0" err="1">
                <a:solidFill>
                  <a:srgbClr val="E8D102"/>
                </a:solidFill>
                <a:latin typeface="Disket Mono Bold"/>
              </a:rPr>
              <a:t>UCV</a:t>
            </a:r>
            <a:r>
              <a:rPr lang="en-US" sz="2201" dirty="0">
                <a:solidFill>
                  <a:srgbClr val="E8D102"/>
                </a:solidFill>
                <a:latin typeface="Disket Mono Bold"/>
              </a:rPr>
              <a:t> - </a:t>
            </a:r>
            <a:r>
              <a:rPr lang="en-US" sz="2201" dirty="0" err="1">
                <a:solidFill>
                  <a:srgbClr val="FFFFFF"/>
                </a:solidFill>
                <a:latin typeface="Disket Mono Bold"/>
              </a:rPr>
              <a:t>unidade</a:t>
            </a:r>
            <a:r>
              <a:rPr lang="en-US" sz="2201" dirty="0">
                <a:solidFill>
                  <a:srgbClr val="FFFFFF"/>
                </a:solidFill>
                <a:latin typeface="Disket Mono Bold"/>
              </a:rPr>
              <a:t> DE </a:t>
            </a:r>
            <a:r>
              <a:rPr lang="en-US" sz="2201" dirty="0" err="1">
                <a:solidFill>
                  <a:srgbClr val="FFFFFF"/>
                </a:solidFill>
                <a:latin typeface="Disket Mono Bold"/>
              </a:rPr>
              <a:t>CONTROLE</a:t>
            </a:r>
            <a:r>
              <a:rPr lang="en-US" sz="2201" dirty="0">
                <a:solidFill>
                  <a:srgbClr val="FFFFFF"/>
                </a:solidFill>
                <a:latin typeface="Disket Mono Bold"/>
              </a:rPr>
              <a:t> e </a:t>
            </a:r>
            <a:r>
              <a:rPr lang="en-US" sz="2201" dirty="0" err="1">
                <a:solidFill>
                  <a:srgbClr val="FFFFFF"/>
                </a:solidFill>
                <a:latin typeface="Disket Mono Bold"/>
              </a:rPr>
              <a:t>vistoria</a:t>
            </a:r>
            <a:endParaRPr lang="en-US" sz="2201" dirty="0">
              <a:solidFill>
                <a:srgbClr val="FFFFFF"/>
              </a:solidFill>
              <a:latin typeface="Disket Mono Bold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14218992" y="7788013"/>
            <a:ext cx="0" cy="52662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7" name="Group 27"/>
          <p:cNvGrpSpPr/>
          <p:nvPr/>
        </p:nvGrpSpPr>
        <p:grpSpPr>
          <a:xfrm>
            <a:off x="1045133" y="6610280"/>
            <a:ext cx="1695060" cy="1704357"/>
            <a:chOff x="0" y="0"/>
            <a:chExt cx="2260081" cy="227247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260081" cy="2272476"/>
            </a:xfrm>
            <a:custGeom>
              <a:avLst/>
              <a:gdLst/>
              <a:ahLst/>
              <a:cxnLst/>
              <a:rect l="l" t="t" r="r" b="b"/>
              <a:pathLst>
                <a:path w="2260081" h="2272476">
                  <a:moveTo>
                    <a:pt x="0" y="0"/>
                  </a:moveTo>
                  <a:lnTo>
                    <a:pt x="2260081" y="0"/>
                  </a:lnTo>
                  <a:lnTo>
                    <a:pt x="2260081" y="2272476"/>
                  </a:lnTo>
                  <a:lnTo>
                    <a:pt x="0" y="2272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92994" y="926718"/>
              <a:ext cx="1674093" cy="371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11"/>
                </a:lnSpc>
              </a:pPr>
              <a:r>
                <a:rPr lang="en-US" sz="1651">
                  <a:solidFill>
                    <a:srgbClr val="000000"/>
                  </a:solidFill>
                  <a:latin typeface="Disket Mono Bold"/>
                </a:rPr>
                <a:t>brasília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606937" y="6357868"/>
            <a:ext cx="1695060" cy="1704357"/>
            <a:chOff x="0" y="0"/>
            <a:chExt cx="2260081" cy="227247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260081" cy="2272476"/>
            </a:xfrm>
            <a:custGeom>
              <a:avLst/>
              <a:gdLst/>
              <a:ahLst/>
              <a:cxnLst/>
              <a:rect l="l" t="t" r="r" b="b"/>
              <a:pathLst>
                <a:path w="2260081" h="2272476">
                  <a:moveTo>
                    <a:pt x="0" y="0"/>
                  </a:moveTo>
                  <a:lnTo>
                    <a:pt x="2260081" y="0"/>
                  </a:lnTo>
                  <a:lnTo>
                    <a:pt x="2260081" y="2272476"/>
                  </a:lnTo>
                  <a:lnTo>
                    <a:pt x="0" y="2272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335790" y="926718"/>
              <a:ext cx="1588501" cy="371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11"/>
                </a:lnSpc>
              </a:pPr>
              <a:r>
                <a:rPr lang="en-US" sz="1651">
                  <a:solidFill>
                    <a:srgbClr val="000000"/>
                  </a:solidFill>
                  <a:latin typeface="Disket Mono Bold"/>
                </a:rPr>
                <a:t>capitais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454467" y="8127358"/>
            <a:ext cx="1695060" cy="1704357"/>
            <a:chOff x="0" y="0"/>
            <a:chExt cx="2260081" cy="227247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260081" cy="2272476"/>
            </a:xfrm>
            <a:custGeom>
              <a:avLst/>
              <a:gdLst/>
              <a:ahLst/>
              <a:cxnLst/>
              <a:rect l="l" t="t" r="r" b="b"/>
              <a:pathLst>
                <a:path w="2260081" h="2272476">
                  <a:moveTo>
                    <a:pt x="0" y="0"/>
                  </a:moveTo>
                  <a:lnTo>
                    <a:pt x="2260081" y="0"/>
                  </a:lnTo>
                  <a:lnTo>
                    <a:pt x="2260081" y="2272476"/>
                  </a:lnTo>
                  <a:lnTo>
                    <a:pt x="0" y="2272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36077" y="926718"/>
              <a:ext cx="2009882" cy="371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11"/>
                </a:lnSpc>
              </a:pPr>
              <a:r>
                <a:rPr lang="en-US" sz="1651">
                  <a:solidFill>
                    <a:srgbClr val="000000"/>
                  </a:solidFill>
                  <a:latin typeface="Disket Mono Bold"/>
                </a:rPr>
                <a:t>munícipios</a:t>
              </a:r>
            </a:p>
          </p:txBody>
        </p:sp>
      </p:grpSp>
      <p:pic>
        <p:nvPicPr>
          <p:cNvPr id="36" name="Imagem 35" descr="Logotipo&#10;&#10;Descrição gerada automaticamente">
            <a:extLst>
              <a:ext uri="{FF2B5EF4-FFF2-40B4-BE49-F238E27FC236}">
                <a16:creationId xmlns:a16="http://schemas.microsoft.com/office/drawing/2014/main" id="{D7EFC916-33EA-34FE-AB1A-ABBB997A9A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365440" y="1491961"/>
            <a:ext cx="1263655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NOÇÕES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DE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SEGURANÇA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PRIVADA</a:t>
            </a:r>
            <a:endParaRPr lang="en-US" sz="6000" dirty="0">
              <a:solidFill>
                <a:srgbClr val="FFFFFF"/>
              </a:solidFill>
              <a:latin typeface="Stencil" pitchFamily="82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75433" y="3306618"/>
            <a:ext cx="16183867" cy="754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E8D102"/>
                </a:solidFill>
                <a:latin typeface="Disket Mono Bold"/>
              </a:rPr>
              <a:t>DIREITOS</a:t>
            </a:r>
            <a:r>
              <a:rPr lang="en-US" sz="4500" dirty="0">
                <a:solidFill>
                  <a:srgbClr val="E8D102"/>
                </a:solidFill>
                <a:latin typeface="Disket Mono Bold"/>
              </a:rPr>
              <a:t> DO VIGILANTE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5143500"/>
            <a:ext cx="1478659" cy="1588403"/>
          </a:xfrm>
          <a:custGeom>
            <a:avLst/>
            <a:gdLst/>
            <a:ahLst/>
            <a:cxnLst/>
            <a:rect l="l" t="t" r="r" b="b"/>
            <a:pathLst>
              <a:path w="1478659" h="1588403">
                <a:moveTo>
                  <a:pt x="0" y="0"/>
                </a:moveTo>
                <a:lnTo>
                  <a:pt x="1478659" y="0"/>
                </a:lnTo>
                <a:lnTo>
                  <a:pt x="1478659" y="1588403"/>
                </a:lnTo>
                <a:lnTo>
                  <a:pt x="0" y="158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3387211" y="4400645"/>
            <a:ext cx="12919589" cy="4848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19"/>
              </a:lnSpc>
            </a:pPr>
            <a:r>
              <a:rPr lang="en-US" sz="2199" dirty="0">
                <a:solidFill>
                  <a:srgbClr val="E8D102"/>
                </a:solidFill>
                <a:latin typeface="Disket Mono Bold"/>
              </a:rPr>
              <a:t>Art. 29 - </a:t>
            </a:r>
            <a:r>
              <a:rPr lang="en-US" sz="2199" dirty="0" err="1">
                <a:solidFill>
                  <a:srgbClr val="E8D102"/>
                </a:solidFill>
                <a:latin typeface="Disket Mono Bold"/>
              </a:rPr>
              <a:t>ASSEGURA</a:t>
            </a:r>
            <a:r>
              <a:rPr lang="en-US" sz="2199" dirty="0">
                <a:solidFill>
                  <a:srgbClr val="E8D102"/>
                </a:solidFill>
                <a:latin typeface="Disket Mono Bold"/>
              </a:rPr>
              <a:t>-SE AO VIGILANTE:</a:t>
            </a:r>
          </a:p>
          <a:p>
            <a:pPr algn="just"/>
            <a:r>
              <a:rPr lang="pt-BR" sz="2199" dirty="0">
                <a:solidFill>
                  <a:schemeClr val="bg1"/>
                </a:solidFill>
                <a:latin typeface="Disket Mono Bold"/>
              </a:rPr>
              <a:t>I – atualização profissional;</a:t>
            </a:r>
          </a:p>
          <a:p>
            <a:pPr algn="just"/>
            <a:r>
              <a:rPr lang="pt-BR" sz="2199" dirty="0">
                <a:solidFill>
                  <a:schemeClr val="bg1"/>
                </a:solidFill>
                <a:latin typeface="Disket Mono Bold"/>
              </a:rPr>
              <a:t>II – uniforme especial, regulado e devidamente autorizado pela Polícia Federal;</a:t>
            </a:r>
          </a:p>
          <a:p>
            <a:pPr algn="just"/>
            <a:r>
              <a:rPr lang="pt-BR" sz="2199" dirty="0">
                <a:solidFill>
                  <a:schemeClr val="bg1"/>
                </a:solidFill>
                <a:latin typeface="Disket Mono Bold"/>
              </a:rPr>
              <a:t>III – porte de arma de fogo, quando em efetivo serviço, nos termos desta Lei e da legislação específica sobre controle de armas de fogo;</a:t>
            </a:r>
          </a:p>
          <a:p>
            <a:pPr algn="just"/>
            <a:r>
              <a:rPr lang="pt-BR" sz="2199" dirty="0">
                <a:solidFill>
                  <a:schemeClr val="bg1"/>
                </a:solidFill>
                <a:latin typeface="Disket Mono Bold"/>
              </a:rPr>
              <a:t>IV – materiais e equipamentos de proteção individual e para o trabalho, em perfeito estado de funcionamento e conservação;</a:t>
            </a:r>
          </a:p>
          <a:p>
            <a:pPr algn="just"/>
            <a:r>
              <a:rPr lang="pt-BR" sz="2199" dirty="0">
                <a:solidFill>
                  <a:schemeClr val="bg1"/>
                </a:solidFill>
                <a:latin typeface="Disket Mono Bold"/>
              </a:rPr>
              <a:t>V – seguro de vida em grupo;</a:t>
            </a:r>
          </a:p>
          <a:p>
            <a:pPr algn="just"/>
            <a:r>
              <a:rPr lang="pt-BR" sz="2199" dirty="0">
                <a:solidFill>
                  <a:schemeClr val="bg1"/>
                </a:solidFill>
                <a:latin typeface="Disket Mono Bold"/>
              </a:rPr>
              <a:t>VI – assistência jurídica por ato decorrente do serviço;</a:t>
            </a:r>
          </a:p>
          <a:p>
            <a:pPr algn="just"/>
            <a:r>
              <a:rPr lang="pt-BR" sz="2199" dirty="0">
                <a:solidFill>
                  <a:schemeClr val="bg1"/>
                </a:solidFill>
                <a:latin typeface="Disket Mono Bold"/>
              </a:rPr>
              <a:t>VII – serviço autônomo de aprendizagem e de assistência social, conforme regulamento;</a:t>
            </a:r>
          </a:p>
          <a:p>
            <a:pPr algn="just"/>
            <a:r>
              <a:rPr lang="pt-BR" sz="2199" dirty="0">
                <a:solidFill>
                  <a:schemeClr val="bg1"/>
                </a:solidFill>
                <a:latin typeface="Disket Mono Bold"/>
              </a:rPr>
              <a:t>VIII – piso salarial fixado em acordos e convenções coletivas.</a:t>
            </a: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9D574F29-DB60-0712-C899-F62B310CC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365440" y="1491961"/>
            <a:ext cx="1278895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NOÇÕES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DE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SEGURANÇA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PRIVADA</a:t>
            </a:r>
            <a:endParaRPr lang="en-US" sz="6000" dirty="0">
              <a:solidFill>
                <a:srgbClr val="FFFFFF"/>
              </a:solidFill>
              <a:latin typeface="Stencil" pitchFamily="82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75433" y="3306618"/>
            <a:ext cx="16183867" cy="754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E8D102"/>
                </a:solidFill>
                <a:latin typeface="Disket Mono Bold"/>
              </a:rPr>
              <a:t>DEVERES</a:t>
            </a:r>
            <a:r>
              <a:rPr lang="en-US" sz="4500" dirty="0">
                <a:solidFill>
                  <a:srgbClr val="E8D102"/>
                </a:solidFill>
                <a:latin typeface="Disket Mono Bold"/>
              </a:rPr>
              <a:t> DO VIGILANTE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5143500"/>
            <a:ext cx="1478659" cy="1588403"/>
          </a:xfrm>
          <a:custGeom>
            <a:avLst/>
            <a:gdLst/>
            <a:ahLst/>
            <a:cxnLst/>
            <a:rect l="l" t="t" r="r" b="b"/>
            <a:pathLst>
              <a:path w="1478659" h="1588403">
                <a:moveTo>
                  <a:pt x="0" y="0"/>
                </a:moveTo>
                <a:lnTo>
                  <a:pt x="1478659" y="0"/>
                </a:lnTo>
                <a:lnTo>
                  <a:pt x="1478659" y="1588403"/>
                </a:lnTo>
                <a:lnTo>
                  <a:pt x="0" y="158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3207197" y="4399787"/>
            <a:ext cx="13633003" cy="478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40"/>
              </a:lnSpc>
            </a:pPr>
            <a:r>
              <a:rPr lang="en-US" sz="1900" dirty="0">
                <a:solidFill>
                  <a:srgbClr val="E8D102"/>
                </a:solidFill>
                <a:latin typeface="Disket Mono Bold"/>
              </a:rPr>
              <a:t>Art. 30 - SÃO </a:t>
            </a:r>
            <a:r>
              <a:rPr lang="en-US" sz="1900" dirty="0" err="1">
                <a:solidFill>
                  <a:srgbClr val="E8D102"/>
                </a:solidFill>
                <a:latin typeface="Disket Mono Bold"/>
              </a:rPr>
              <a:t>DEVERES</a:t>
            </a:r>
            <a:r>
              <a:rPr lang="en-US" sz="1900" dirty="0">
                <a:solidFill>
                  <a:srgbClr val="E8D102"/>
                </a:solidFill>
                <a:latin typeface="Disket Mono Bold"/>
              </a:rPr>
              <a:t> DO VIGILANTE:</a:t>
            </a:r>
          </a:p>
          <a:p>
            <a:pPr algn="just"/>
            <a:r>
              <a:rPr lang="pt-BR" sz="2199" dirty="0">
                <a:solidFill>
                  <a:schemeClr val="bg1"/>
                </a:solidFill>
                <a:latin typeface="Disket Mono Bold"/>
              </a:rPr>
              <a:t>I – respeitar a dignidade e a diversidade da pessoa humana;</a:t>
            </a:r>
          </a:p>
          <a:p>
            <a:pPr algn="just"/>
            <a:r>
              <a:rPr lang="pt-BR" sz="2199" dirty="0">
                <a:solidFill>
                  <a:schemeClr val="bg1"/>
                </a:solidFill>
                <a:latin typeface="Disket Mono Bold"/>
              </a:rPr>
              <a:t>II – exercer suas atividades com probidade, desenvoltura e urbanidade;</a:t>
            </a:r>
          </a:p>
          <a:p>
            <a:pPr algn="just"/>
            <a:r>
              <a:rPr lang="pt-BR" sz="2199" dirty="0">
                <a:solidFill>
                  <a:schemeClr val="bg1"/>
                </a:solidFill>
                <a:latin typeface="Disket Mono Bold"/>
              </a:rPr>
              <a:t>III – comunicar ao seu chefe imediato quaisquer incidentes ocorridos durante o serviço, assim como quaisquer irregularidades ou deficiências relativas ao equipamento ou material que utiliza;</a:t>
            </a:r>
          </a:p>
          <a:p>
            <a:pPr algn="just"/>
            <a:r>
              <a:rPr lang="pt-BR" sz="2199" dirty="0">
                <a:solidFill>
                  <a:schemeClr val="bg1"/>
                </a:solidFill>
                <a:latin typeface="Disket Mono Bold"/>
              </a:rPr>
              <a:t>IV – utilizar corretamente o uniforme aprovado e portar identificação profissional, crachá identificador e demais equipamentos para o exercício da profissão;</a:t>
            </a:r>
          </a:p>
          <a:p>
            <a:pPr algn="just"/>
            <a:r>
              <a:rPr lang="pt-BR" sz="2199" dirty="0">
                <a:solidFill>
                  <a:schemeClr val="bg1"/>
                </a:solidFill>
                <a:latin typeface="Disket Mono Bold"/>
              </a:rPr>
              <a:t>V – manter-se adstrito ao local sob vigilância, observadas as peculiaridades dos serviços de segurança privada definidos no art. 5º e as de vigilante supervisor;</a:t>
            </a:r>
          </a:p>
          <a:p>
            <a:pPr algn="just"/>
            <a:r>
              <a:rPr lang="pt-BR" sz="2199" dirty="0">
                <a:solidFill>
                  <a:schemeClr val="bg1"/>
                </a:solidFill>
                <a:latin typeface="Disket Mono Bold"/>
              </a:rPr>
              <a:t>VI – manter o sigilo profissional, ressalvado o compromisso com a denúncia de ação delituosa.</a:t>
            </a: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A165A73C-1FD8-F5AC-2621-DF440DAC1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20316" y="0"/>
            <a:ext cx="18347808" cy="1045825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408316" cy="10458251"/>
            <a:chOff x="0" y="0"/>
            <a:chExt cx="4848281" cy="2754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48281" cy="2754436"/>
            </a:xfrm>
            <a:custGeom>
              <a:avLst/>
              <a:gdLst/>
              <a:ahLst/>
              <a:cxnLst/>
              <a:rect l="l" t="t" r="r" b="b"/>
              <a:pathLst>
                <a:path w="4848281" h="2754436">
                  <a:moveTo>
                    <a:pt x="0" y="0"/>
                  </a:moveTo>
                  <a:lnTo>
                    <a:pt x="4848281" y="0"/>
                  </a:lnTo>
                  <a:lnTo>
                    <a:pt x="4848281" y="2754436"/>
                  </a:lnTo>
                  <a:lnTo>
                    <a:pt x="0" y="2754436"/>
                  </a:lnTo>
                  <a:close/>
                </a:path>
              </a:pathLst>
            </a:custGeom>
            <a:solidFill>
              <a:srgbClr val="2B2B2B">
                <a:alpha val="84706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48281" cy="2792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139238" y="4274503"/>
            <a:ext cx="952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5687541" y="7359148"/>
            <a:ext cx="690339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u="sng">
                <a:solidFill>
                  <a:srgbClr val="FFFFFF"/>
                </a:solidFill>
                <a:latin typeface="Disket Mono Bold"/>
              </a:rPr>
              <a:t>WWW.FRANCISCOPROFESSOR.COM</a:t>
            </a:r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F1D37E64-0F24-5D4F-7EEE-3593F67BC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0" y="2762250"/>
            <a:ext cx="4762500" cy="47625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TÓPICOS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</a:t>
            </a: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OBRIGATÓRIOS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794702"/>
            <a:ext cx="12251798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devem integrar obrigatoriamente a Constituição os assuntos como: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6028188"/>
            <a:ext cx="12435496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E8D102"/>
                </a:solidFill>
                <a:latin typeface="Disket Mono Bold"/>
              </a:rPr>
              <a:t>Organização</a:t>
            </a:r>
            <a:r>
              <a:rPr lang="en-US" sz="3000" dirty="0">
                <a:solidFill>
                  <a:srgbClr val="E8D102"/>
                </a:solidFill>
                <a:latin typeface="Disket Mono Bold"/>
              </a:rPr>
              <a:t> do Estado;</a:t>
            </a:r>
          </a:p>
          <a:p>
            <a:pPr algn="just">
              <a:lnSpc>
                <a:spcPts val="4200"/>
              </a:lnSpc>
            </a:pPr>
            <a:endParaRPr dirty="0"/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E8D102"/>
                </a:solidFill>
                <a:latin typeface="Disket Mono Bold"/>
              </a:rPr>
              <a:t>aquisição</a:t>
            </a:r>
            <a:r>
              <a:rPr lang="en-US" sz="3000" dirty="0">
                <a:solidFill>
                  <a:srgbClr val="E8D102"/>
                </a:solidFill>
                <a:latin typeface="Disket Mono Bold"/>
              </a:rPr>
              <a:t>, </a:t>
            </a:r>
            <a:r>
              <a:rPr lang="en-US" sz="3000" dirty="0" err="1">
                <a:solidFill>
                  <a:srgbClr val="E8D102"/>
                </a:solidFill>
                <a:latin typeface="Disket Mono Bold"/>
              </a:rPr>
              <a:t>exercício</a:t>
            </a:r>
            <a:r>
              <a:rPr lang="en-US" sz="3000" dirty="0">
                <a:solidFill>
                  <a:srgbClr val="E8D102"/>
                </a:solidFill>
                <a:latin typeface="Disket Mono Bold"/>
              </a:rPr>
              <a:t> e </a:t>
            </a:r>
            <a:r>
              <a:rPr lang="en-US" sz="3000" dirty="0" err="1">
                <a:solidFill>
                  <a:srgbClr val="E8D102"/>
                </a:solidFill>
                <a:latin typeface="Disket Mono Bold"/>
              </a:rPr>
              <a:t>transmissão</a:t>
            </a:r>
            <a:r>
              <a:rPr lang="en-US" sz="3000" dirty="0">
                <a:solidFill>
                  <a:srgbClr val="E8D102"/>
                </a:solidFill>
                <a:latin typeface="Disket Mono Bold"/>
              </a:rPr>
              <a:t> do </a:t>
            </a:r>
            <a:r>
              <a:rPr lang="en-US" sz="3000" dirty="0" err="1">
                <a:solidFill>
                  <a:srgbClr val="E8D102"/>
                </a:solidFill>
                <a:latin typeface="Disket Mono Bold"/>
              </a:rPr>
              <a:t>poder</a:t>
            </a:r>
            <a:r>
              <a:rPr lang="en-US" sz="3000" dirty="0">
                <a:solidFill>
                  <a:srgbClr val="E8D102"/>
                </a:solidFill>
                <a:latin typeface="Disket Mono Bold"/>
              </a:rPr>
              <a:t>;</a:t>
            </a:r>
          </a:p>
          <a:p>
            <a:pPr algn="just">
              <a:lnSpc>
                <a:spcPts val="4200"/>
              </a:lnSpc>
            </a:pPr>
            <a:endParaRPr dirty="0"/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E8D102"/>
                </a:solidFill>
                <a:latin typeface="Disket Mono Bold"/>
              </a:rPr>
              <a:t>limitações</a:t>
            </a:r>
            <a:r>
              <a:rPr lang="en-US" sz="3000" dirty="0">
                <a:solidFill>
                  <a:srgbClr val="E8D102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E8D102"/>
                </a:solidFill>
                <a:latin typeface="Disket Mono Bold"/>
              </a:rPr>
              <a:t>ao</a:t>
            </a:r>
            <a:r>
              <a:rPr lang="en-US" sz="3000" dirty="0">
                <a:solidFill>
                  <a:srgbClr val="E8D102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E8D102"/>
                </a:solidFill>
                <a:latin typeface="Disket Mono Bold"/>
              </a:rPr>
              <a:t>poder</a:t>
            </a:r>
            <a:r>
              <a:rPr lang="en-US" sz="3000" dirty="0">
                <a:solidFill>
                  <a:srgbClr val="E8D102"/>
                </a:solidFill>
                <a:latin typeface="Disket Mono Bold"/>
              </a:rPr>
              <a:t> do Estado.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3280498" y="2639654"/>
            <a:ext cx="4588271" cy="4114800"/>
            <a:chOff x="0" y="0"/>
            <a:chExt cx="6117695" cy="5486400"/>
          </a:xfrm>
        </p:grpSpPr>
        <p:sp>
          <p:nvSpPr>
            <p:cNvPr id="7" name="Freeform 7"/>
            <p:cNvSpPr/>
            <p:nvPr/>
          </p:nvSpPr>
          <p:spPr>
            <a:xfrm>
              <a:off x="558975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9689"/>
              <a:ext cx="6117695" cy="4105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60"/>
                </a:lnSpc>
              </a:pPr>
              <a:r>
                <a:rPr lang="en-US" sz="5900" dirty="0" err="1">
                  <a:solidFill>
                    <a:srgbClr val="000000"/>
                  </a:solidFill>
                  <a:latin typeface="ITC Portago"/>
                </a:rPr>
                <a:t>Direitos</a:t>
              </a:r>
              <a:r>
                <a:rPr lang="en-US" sz="5900" dirty="0">
                  <a:solidFill>
                    <a:srgbClr val="000000"/>
                  </a:solidFill>
                  <a:latin typeface="ITC Portago"/>
                </a:rPr>
                <a:t> e </a:t>
              </a:r>
              <a:r>
                <a:rPr lang="en-US" sz="5900" dirty="0" err="1">
                  <a:solidFill>
                    <a:srgbClr val="000000"/>
                  </a:solidFill>
                  <a:latin typeface="ITC Portago"/>
                </a:rPr>
                <a:t>garantias</a:t>
              </a:r>
              <a:r>
                <a:rPr lang="en-US" sz="5900" dirty="0">
                  <a:solidFill>
                    <a:srgbClr val="000000"/>
                  </a:solidFill>
                  <a:latin typeface="ITC Portago"/>
                </a:rPr>
                <a:t> </a:t>
              </a:r>
              <a:r>
                <a:rPr lang="en-US" sz="5900" dirty="0" err="1">
                  <a:solidFill>
                    <a:srgbClr val="000000"/>
                  </a:solidFill>
                  <a:latin typeface="ITC Portago"/>
                </a:rPr>
                <a:t>individuais</a:t>
              </a:r>
              <a:endParaRPr lang="en-US" sz="5900" dirty="0">
                <a:solidFill>
                  <a:srgbClr val="000000"/>
                </a:solidFill>
                <a:latin typeface="ITC Portago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37683" flipV="1">
            <a:off x="10360675" y="7813635"/>
            <a:ext cx="4863739" cy="1738787"/>
          </a:xfrm>
          <a:custGeom>
            <a:avLst/>
            <a:gdLst/>
            <a:ahLst/>
            <a:cxnLst/>
            <a:rect l="l" t="t" r="r" b="b"/>
            <a:pathLst>
              <a:path w="4863739" h="1738787">
                <a:moveTo>
                  <a:pt x="0" y="1738787"/>
                </a:moveTo>
                <a:lnTo>
                  <a:pt x="4863738" y="1738787"/>
                </a:lnTo>
                <a:lnTo>
                  <a:pt x="4863738" y="0"/>
                </a:lnTo>
                <a:lnTo>
                  <a:pt x="0" y="0"/>
                </a:lnTo>
                <a:lnTo>
                  <a:pt x="0" y="1738787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2877936" y="1450894"/>
            <a:ext cx="10380864" cy="96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CONSTITUCIONAL</a:t>
            </a:r>
            <a:endParaRPr lang="en-US" sz="6000" dirty="0">
              <a:solidFill>
                <a:srgbClr val="FFFFFF"/>
              </a:solidFill>
              <a:latin typeface="Stencil" pitchFamily="82" charset="0"/>
            </a:endParaRP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BC6883B5-EBF8-3156-E721-75C217D883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080993" y="2942646"/>
            <a:ext cx="7862164" cy="7518194"/>
          </a:xfrm>
          <a:custGeom>
            <a:avLst/>
            <a:gdLst/>
            <a:ahLst/>
            <a:cxnLst/>
            <a:rect l="l" t="t" r="r" b="b"/>
            <a:pathLst>
              <a:path w="7862164" h="7518194">
                <a:moveTo>
                  <a:pt x="0" y="0"/>
                </a:moveTo>
                <a:lnTo>
                  <a:pt x="7862164" y="0"/>
                </a:lnTo>
                <a:lnTo>
                  <a:pt x="7862164" y="7518194"/>
                </a:lnTo>
                <a:lnTo>
                  <a:pt x="0" y="751819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877936" y="1450894"/>
            <a:ext cx="10380864" cy="96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CONSTITUCIONAL</a:t>
            </a:r>
            <a:endParaRPr lang="en-US" sz="6000" dirty="0">
              <a:solidFill>
                <a:srgbClr val="FFFFFF"/>
              </a:solidFill>
              <a:latin typeface="Stencil" pitchFamily="82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princípios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</a:t>
            </a: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fundamentais</a:t>
            </a:r>
            <a:endParaRPr lang="en-US" sz="4999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75433" y="5315180"/>
            <a:ext cx="12251798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Disket Mono Bold"/>
              </a:rPr>
              <a:t>Forma de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estado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:</a:t>
            </a:r>
          </a:p>
          <a:p>
            <a:pPr algn="just">
              <a:lnSpc>
                <a:spcPts val="4200"/>
              </a:lnSpc>
            </a:pPr>
            <a:endParaRPr dirty="0"/>
          </a:p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Disket Mono Bold"/>
              </a:rPr>
              <a:t>forma de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governo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:</a:t>
            </a:r>
          </a:p>
          <a:p>
            <a:pPr algn="just">
              <a:lnSpc>
                <a:spcPts val="4200"/>
              </a:lnSpc>
            </a:pPr>
            <a:endParaRPr dirty="0"/>
          </a:p>
          <a:p>
            <a:pPr algn="just"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sistema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de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governo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:</a:t>
            </a:r>
          </a:p>
          <a:p>
            <a:pPr algn="just">
              <a:lnSpc>
                <a:spcPts val="4200"/>
              </a:lnSpc>
            </a:pPr>
            <a:endParaRPr dirty="0"/>
          </a:p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Disket Mono Bold"/>
              </a:rPr>
              <a:t>regime de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governo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11411818" y="6828610"/>
            <a:ext cx="260587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"/>
              </a:rPr>
              <a:t>FEDERAÇÃO</a:t>
            </a:r>
            <a:endParaRPr lang="en-US" sz="3399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 rot="-5400000">
            <a:off x="13003186" y="6920460"/>
            <a:ext cx="242217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"/>
              </a:rPr>
              <a:t>REPÚBLICA</a:t>
            </a:r>
            <a:endParaRPr lang="en-US" sz="3399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13778491" y="6920460"/>
            <a:ext cx="386114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"/>
              </a:rPr>
              <a:t>PRESIDENTE</a:t>
            </a:r>
            <a:endParaRPr lang="en-US" sz="3399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 rot="-5400000">
            <a:off x="15809068" y="6920460"/>
            <a:ext cx="278957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"/>
              </a:rPr>
              <a:t>DEMOCRACIA</a:t>
            </a:r>
            <a:endParaRPr lang="en-US" sz="3399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6EC5206-9179-E2E1-1E3B-93472D3304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999502" y="2184931"/>
            <a:ext cx="9719444" cy="9366010"/>
          </a:xfrm>
          <a:custGeom>
            <a:avLst/>
            <a:gdLst/>
            <a:ahLst/>
            <a:cxnLst/>
            <a:rect l="l" t="t" r="r" b="b"/>
            <a:pathLst>
              <a:path w="9719444" h="9366010">
                <a:moveTo>
                  <a:pt x="0" y="0"/>
                </a:moveTo>
                <a:lnTo>
                  <a:pt x="9719444" y="0"/>
                </a:lnTo>
                <a:lnTo>
                  <a:pt x="9719444" y="9366010"/>
                </a:lnTo>
                <a:lnTo>
                  <a:pt x="0" y="936601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ORDENAMENTO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</a:t>
            </a: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JURÍDICO</a:t>
            </a:r>
            <a:endParaRPr lang="en-US" sz="4999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4794702"/>
            <a:ext cx="1225179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PIRÂMEDE DE KELSEN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2705" y="5956752"/>
            <a:ext cx="7208738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8" lvl="1" indent="-367029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Disket Mono Bold"/>
              </a:rPr>
              <a:t>CONSTITUIÇÃO FEDERAL</a:t>
            </a:r>
          </a:p>
          <a:p>
            <a:pPr algn="just">
              <a:lnSpc>
                <a:spcPts val="4759"/>
              </a:lnSpc>
            </a:pPr>
            <a:endParaRPr/>
          </a:p>
          <a:p>
            <a:pPr marL="734058" lvl="1" indent="-367029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Disket Mono Bold"/>
              </a:rPr>
              <a:t>LEIS</a:t>
            </a:r>
          </a:p>
          <a:p>
            <a:pPr algn="just">
              <a:lnSpc>
                <a:spcPts val="4759"/>
              </a:lnSpc>
            </a:pPr>
            <a:endParaRPr/>
          </a:p>
          <a:p>
            <a:pPr marL="734058" lvl="1" indent="-367029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Disket Mono Bold"/>
              </a:rPr>
              <a:t>PORTARIAS E OUTRAS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100315" y="3406432"/>
            <a:ext cx="4899186" cy="7240750"/>
            <a:chOff x="0" y="0"/>
            <a:chExt cx="6532249" cy="9654334"/>
          </a:xfrm>
        </p:grpSpPr>
        <p:sp>
          <p:nvSpPr>
            <p:cNvPr id="8" name="Freeform 8"/>
            <p:cNvSpPr/>
            <p:nvPr/>
          </p:nvSpPr>
          <p:spPr>
            <a:xfrm rot="-6309708">
              <a:off x="1319136" y="530824"/>
              <a:ext cx="4682289" cy="4682289"/>
            </a:xfrm>
            <a:custGeom>
              <a:avLst/>
              <a:gdLst/>
              <a:ahLst/>
              <a:cxnLst/>
              <a:rect l="l" t="t" r="r" b="b"/>
              <a:pathLst>
                <a:path w="4682289" h="4682289">
                  <a:moveTo>
                    <a:pt x="0" y="0"/>
                  </a:moveTo>
                  <a:lnTo>
                    <a:pt x="4682289" y="0"/>
                  </a:lnTo>
                  <a:lnTo>
                    <a:pt x="4682289" y="4682289"/>
                  </a:lnTo>
                  <a:lnTo>
                    <a:pt x="0" y="4682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-5571283">
              <a:off x="113693" y="2429783"/>
              <a:ext cx="4682289" cy="4682289"/>
            </a:xfrm>
            <a:custGeom>
              <a:avLst/>
              <a:gdLst/>
              <a:ahLst/>
              <a:cxnLst/>
              <a:rect l="l" t="t" r="r" b="b"/>
              <a:pathLst>
                <a:path w="4682289" h="4682289">
                  <a:moveTo>
                    <a:pt x="0" y="0"/>
                  </a:moveTo>
                  <a:lnTo>
                    <a:pt x="4682289" y="0"/>
                  </a:lnTo>
                  <a:lnTo>
                    <a:pt x="4682289" y="4682289"/>
                  </a:lnTo>
                  <a:lnTo>
                    <a:pt x="0" y="4682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rot="-4773073">
              <a:off x="1319136" y="4586286"/>
              <a:ext cx="4682289" cy="4682289"/>
            </a:xfrm>
            <a:custGeom>
              <a:avLst/>
              <a:gdLst/>
              <a:ahLst/>
              <a:cxnLst/>
              <a:rect l="l" t="t" r="r" b="b"/>
              <a:pathLst>
                <a:path w="4682289" h="4682289">
                  <a:moveTo>
                    <a:pt x="0" y="0"/>
                  </a:moveTo>
                  <a:lnTo>
                    <a:pt x="4682289" y="0"/>
                  </a:lnTo>
                  <a:lnTo>
                    <a:pt x="4682289" y="4682289"/>
                  </a:lnTo>
                  <a:lnTo>
                    <a:pt x="0" y="4682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77936" y="1450894"/>
            <a:ext cx="10380864" cy="96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CONSTITUCIONAL</a:t>
            </a:r>
            <a:endParaRPr lang="en-US" sz="6000" dirty="0">
              <a:solidFill>
                <a:srgbClr val="FFFFFF"/>
              </a:solidFill>
              <a:latin typeface="Stencil" pitchFamily="82" charset="0"/>
            </a:endParaRPr>
          </a:p>
        </p:txBody>
      </p:sp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45F4D8EC-47F4-AF60-467A-33CA85B09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HISTÓRICO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DAS </a:t>
            </a: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CONSTITUIÇÕES</a:t>
            </a:r>
            <a:endParaRPr lang="en-US" sz="4999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877936" y="1450894"/>
            <a:ext cx="10380864" cy="96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CONSTITUCIONAL</a:t>
            </a:r>
            <a:endParaRPr lang="en-US" sz="6000" dirty="0">
              <a:solidFill>
                <a:srgbClr val="FFFFFF"/>
              </a:solidFill>
              <a:latin typeface="Stencil" pitchFamily="82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03862" y="5868982"/>
            <a:ext cx="2580832" cy="2594987"/>
          </a:xfrm>
          <a:custGeom>
            <a:avLst/>
            <a:gdLst/>
            <a:ahLst/>
            <a:cxnLst/>
            <a:rect l="l" t="t" r="r" b="b"/>
            <a:pathLst>
              <a:path w="2580832" h="2594987">
                <a:moveTo>
                  <a:pt x="0" y="0"/>
                </a:moveTo>
                <a:lnTo>
                  <a:pt x="2580833" y="0"/>
                </a:lnTo>
                <a:lnTo>
                  <a:pt x="2580833" y="2594987"/>
                </a:lnTo>
                <a:lnTo>
                  <a:pt x="0" y="259498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089503" y="6406061"/>
            <a:ext cx="1409551" cy="1368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>
                <a:solidFill>
                  <a:srgbClr val="000000"/>
                </a:solidFill>
                <a:latin typeface="ITC Portago"/>
              </a:rPr>
              <a:t>1988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59834" y="5271001"/>
            <a:ext cx="11067424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CONSTITUIÇÃO CIDADÃ. Com o fim da Ditadura Militar foram restaurados e aperfeiçoados direitos e garantias individuais, instituiu uma ordem econômica tendo por base a função social da propriedade e a liberdade de iniciativa.</a:t>
            </a:r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86FDD611-B345-A594-869D-3E1F9E1255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542896">
            <a:off x="14691831" y="2527058"/>
            <a:ext cx="1158374" cy="1516918"/>
          </a:xfrm>
          <a:custGeom>
            <a:avLst/>
            <a:gdLst/>
            <a:ahLst/>
            <a:cxnLst/>
            <a:rect l="l" t="t" r="r" b="b"/>
            <a:pathLst>
              <a:path w="1158374" h="1516918">
                <a:moveTo>
                  <a:pt x="0" y="0"/>
                </a:moveTo>
                <a:lnTo>
                  <a:pt x="1158374" y="0"/>
                </a:lnTo>
                <a:lnTo>
                  <a:pt x="1158374" y="1516918"/>
                </a:lnTo>
                <a:lnTo>
                  <a:pt x="0" y="15169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5143500"/>
            <a:ext cx="1478659" cy="1588403"/>
          </a:xfrm>
          <a:custGeom>
            <a:avLst/>
            <a:gdLst/>
            <a:ahLst/>
            <a:cxnLst/>
            <a:rect l="l" t="t" r="r" b="b"/>
            <a:pathLst>
              <a:path w="1478659" h="1588403">
                <a:moveTo>
                  <a:pt x="0" y="0"/>
                </a:moveTo>
                <a:lnTo>
                  <a:pt x="1478659" y="0"/>
                </a:lnTo>
                <a:lnTo>
                  <a:pt x="1478659" y="1588403"/>
                </a:lnTo>
                <a:lnTo>
                  <a:pt x="0" y="15884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3179519" y="4681777"/>
            <a:ext cx="11067424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Disket Mono Bold"/>
              </a:rPr>
              <a:t>Art. 5º Todos são iguais perante a lei, sem distinção de qualquer natureza, garantindo-se aos brasileiros e aos estrangeiros residentes no País a inviolabilidade do direito à vida, à liberdade, à igualdade, à segurança e à propriedade.</a:t>
            </a:r>
          </a:p>
        </p:txBody>
      </p:sp>
      <p:sp>
        <p:nvSpPr>
          <p:cNvPr id="6" name="Freeform 6"/>
          <p:cNvSpPr/>
          <p:nvPr/>
        </p:nvSpPr>
        <p:spPr>
          <a:xfrm rot="435631">
            <a:off x="5704778" y="4977515"/>
            <a:ext cx="4418375" cy="626606"/>
          </a:xfrm>
          <a:custGeom>
            <a:avLst/>
            <a:gdLst/>
            <a:ahLst/>
            <a:cxnLst/>
            <a:rect l="l" t="t" r="r" b="b"/>
            <a:pathLst>
              <a:path w="4418375" h="626606">
                <a:moveTo>
                  <a:pt x="0" y="0"/>
                </a:moveTo>
                <a:lnTo>
                  <a:pt x="4418375" y="0"/>
                </a:lnTo>
                <a:lnTo>
                  <a:pt x="4418375" y="626606"/>
                </a:lnTo>
                <a:lnTo>
                  <a:pt x="0" y="6266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4489146" y="6517931"/>
            <a:ext cx="2770154" cy="2430810"/>
            <a:chOff x="0" y="0"/>
            <a:chExt cx="3693539" cy="3241080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3693539" cy="3241080"/>
            </a:xfrm>
            <a:custGeom>
              <a:avLst/>
              <a:gdLst/>
              <a:ahLst/>
              <a:cxnLst/>
              <a:rect l="l" t="t" r="r" b="b"/>
              <a:pathLst>
                <a:path w="3693539" h="3241080">
                  <a:moveTo>
                    <a:pt x="3693539" y="0"/>
                  </a:moveTo>
                  <a:lnTo>
                    <a:pt x="0" y="0"/>
                  </a:lnTo>
                  <a:lnTo>
                    <a:pt x="0" y="3241080"/>
                  </a:lnTo>
                  <a:lnTo>
                    <a:pt x="3693539" y="3241080"/>
                  </a:lnTo>
                  <a:lnTo>
                    <a:pt x="3693539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17231" y="382208"/>
              <a:ext cx="3060670" cy="1579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9"/>
                </a:lnSpc>
                <a:spcBef>
                  <a:spcPct val="0"/>
                </a:spcBef>
              </a:pPr>
              <a:r>
                <a:rPr lang="en-US" sz="3370" u="none" strike="noStrike" dirty="0" err="1">
                  <a:solidFill>
                    <a:srgbClr val="000000"/>
                  </a:solidFill>
                  <a:latin typeface="Mistral" pitchFamily="66" charset="0"/>
                </a:rPr>
                <a:t>Qual</a:t>
              </a:r>
              <a:r>
                <a:rPr lang="en-US" sz="3370" u="none" strike="noStrike" dirty="0">
                  <a:solidFill>
                    <a:srgbClr val="000000"/>
                  </a:solidFill>
                  <a:latin typeface="Mistral" pitchFamily="66" charset="0"/>
                </a:rPr>
                <a:t> é a </a:t>
              </a:r>
              <a:r>
                <a:rPr lang="en-US" sz="3370" u="none" strike="noStrike" dirty="0" err="1">
                  <a:solidFill>
                    <a:srgbClr val="000000"/>
                  </a:solidFill>
                  <a:latin typeface="Mistral" pitchFamily="66" charset="0"/>
                </a:rPr>
                <a:t>interpretação</a:t>
              </a:r>
              <a:r>
                <a:rPr lang="en-US" sz="3370" u="none" strike="noStrike" dirty="0">
                  <a:solidFill>
                    <a:srgbClr val="000000"/>
                  </a:solidFill>
                  <a:latin typeface="Mistral" pitchFamily="66" charset="0"/>
                </a:rPr>
                <a:t>?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7440119" y="8176334"/>
            <a:ext cx="5409831" cy="1081966"/>
          </a:xfrm>
          <a:custGeom>
            <a:avLst/>
            <a:gdLst/>
            <a:ahLst/>
            <a:cxnLst/>
            <a:rect l="l" t="t" r="r" b="b"/>
            <a:pathLst>
              <a:path w="5409831" h="1081966">
                <a:moveTo>
                  <a:pt x="0" y="0"/>
                </a:moveTo>
                <a:lnTo>
                  <a:pt x="5409831" y="0"/>
                </a:lnTo>
                <a:lnTo>
                  <a:pt x="5409831" y="1081966"/>
                </a:lnTo>
                <a:lnTo>
                  <a:pt x="0" y="10819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DIREITOS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E </a:t>
            </a: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GARANTIA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</a:t>
            </a: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INDIVIDUAIS</a:t>
            </a:r>
            <a:endParaRPr lang="en-US" sz="4999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877936" y="1450894"/>
            <a:ext cx="10380864" cy="96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CONSTITUCIONAL</a:t>
            </a:r>
            <a:endParaRPr lang="en-US" sz="6000" dirty="0">
              <a:solidFill>
                <a:srgbClr val="FFFFFF"/>
              </a:solidFill>
              <a:latin typeface="Stencil" pitchFamily="82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431303" y="8509355"/>
            <a:ext cx="6354860" cy="358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Disket Mono Bold"/>
              </a:rPr>
              <a:t>princípio da igualdade</a:t>
            </a:r>
          </a:p>
        </p:txBody>
      </p:sp>
      <p:pic>
        <p:nvPicPr>
          <p:cNvPr id="14" name="Imagem 13" descr="Logotipo&#10;&#10;Descrição gerada automaticamente">
            <a:extLst>
              <a:ext uri="{FF2B5EF4-FFF2-40B4-BE49-F238E27FC236}">
                <a16:creationId xmlns:a16="http://schemas.microsoft.com/office/drawing/2014/main" id="{3834E9C6-FDCC-AB24-344D-85257C63D2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33333">
              <a:srgbClr val="000000">
                <a:alpha val="100000"/>
              </a:srgbClr>
            </a:gs>
            <a:gs pos="66667">
              <a:srgbClr val="000000">
                <a:alpha val="100000"/>
              </a:srgbClr>
            </a:gs>
            <a:gs pos="100000">
              <a:srgbClr val="E8D102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5143500"/>
            <a:ext cx="1478659" cy="1588403"/>
          </a:xfrm>
          <a:custGeom>
            <a:avLst/>
            <a:gdLst/>
            <a:ahLst/>
            <a:cxnLst/>
            <a:rect l="l" t="t" r="r" b="b"/>
            <a:pathLst>
              <a:path w="1478659" h="1588403">
                <a:moveTo>
                  <a:pt x="0" y="0"/>
                </a:moveTo>
                <a:lnTo>
                  <a:pt x="1478659" y="0"/>
                </a:lnTo>
                <a:lnTo>
                  <a:pt x="1478659" y="1588403"/>
                </a:lnTo>
                <a:lnTo>
                  <a:pt x="0" y="158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3305934" y="5076825"/>
            <a:ext cx="11067424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Disket Mono Bold"/>
              </a:rPr>
              <a:t>II -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ninguém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será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obrigado a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fazer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ou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deixar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de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fazer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alguma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coisa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senão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em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isket Mono Bold"/>
              </a:rPr>
              <a:t>virtude</a:t>
            </a:r>
            <a:r>
              <a:rPr lang="en-US" sz="3000" dirty="0">
                <a:solidFill>
                  <a:srgbClr val="FFFFFF"/>
                </a:solidFill>
                <a:latin typeface="Disket Mono Bold"/>
              </a:rPr>
              <a:t> de lei;</a:t>
            </a:r>
          </a:p>
        </p:txBody>
      </p:sp>
      <p:sp>
        <p:nvSpPr>
          <p:cNvPr id="5" name="Freeform 5"/>
          <p:cNvSpPr/>
          <p:nvPr/>
        </p:nvSpPr>
        <p:spPr>
          <a:xfrm rot="435631">
            <a:off x="5281610" y="6576688"/>
            <a:ext cx="2188930" cy="310430"/>
          </a:xfrm>
          <a:custGeom>
            <a:avLst/>
            <a:gdLst/>
            <a:ahLst/>
            <a:cxnLst/>
            <a:rect l="l" t="t" r="r" b="b"/>
            <a:pathLst>
              <a:path w="2188930" h="310430">
                <a:moveTo>
                  <a:pt x="0" y="0"/>
                </a:moveTo>
                <a:lnTo>
                  <a:pt x="2188930" y="0"/>
                </a:lnTo>
                <a:lnTo>
                  <a:pt x="2188930" y="310430"/>
                </a:lnTo>
                <a:lnTo>
                  <a:pt x="0" y="31043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075433" y="3548057"/>
            <a:ext cx="161838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DIREITOS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E </a:t>
            </a: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GARANTIA</a:t>
            </a:r>
            <a:r>
              <a:rPr lang="en-US" sz="4999" dirty="0">
                <a:solidFill>
                  <a:srgbClr val="E8D102"/>
                </a:solidFill>
                <a:latin typeface="Disket Mono Bold"/>
              </a:rPr>
              <a:t> </a:t>
            </a:r>
            <a:r>
              <a:rPr lang="en-US" sz="4999" dirty="0" err="1">
                <a:solidFill>
                  <a:srgbClr val="E8D102"/>
                </a:solidFill>
                <a:latin typeface="Disket Mono Bold"/>
              </a:rPr>
              <a:t>INDIVIDUAIS</a:t>
            </a:r>
            <a:endParaRPr lang="en-US" sz="4999" dirty="0">
              <a:solidFill>
                <a:srgbClr val="E8D102"/>
              </a:solidFill>
              <a:latin typeface="Disket Mon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77936" y="1450894"/>
            <a:ext cx="10457064" cy="96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7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DIREITO</a:t>
            </a:r>
            <a:r>
              <a:rPr lang="en-US" sz="6000" dirty="0">
                <a:solidFill>
                  <a:srgbClr val="FFFFFF"/>
                </a:solidFill>
                <a:latin typeface="Stencil" pitchFamily="8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Stencil" pitchFamily="82" charset="0"/>
              </a:rPr>
              <a:t>CONSTITUCIONAL</a:t>
            </a:r>
            <a:endParaRPr lang="en-US" sz="6000" dirty="0">
              <a:solidFill>
                <a:srgbClr val="FFFFFF"/>
              </a:solidFill>
              <a:latin typeface="Stencil" pitchFamily="82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272732" y="6731903"/>
            <a:ext cx="2770154" cy="2430810"/>
            <a:chOff x="0" y="0"/>
            <a:chExt cx="3693539" cy="3241080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3693539" cy="3241080"/>
            </a:xfrm>
            <a:custGeom>
              <a:avLst/>
              <a:gdLst/>
              <a:ahLst/>
              <a:cxnLst/>
              <a:rect l="l" t="t" r="r" b="b"/>
              <a:pathLst>
                <a:path w="3693539" h="3241080">
                  <a:moveTo>
                    <a:pt x="3693539" y="0"/>
                  </a:moveTo>
                  <a:lnTo>
                    <a:pt x="0" y="0"/>
                  </a:lnTo>
                  <a:lnTo>
                    <a:pt x="0" y="3241080"/>
                  </a:lnTo>
                  <a:lnTo>
                    <a:pt x="3693539" y="3241080"/>
                  </a:lnTo>
                  <a:lnTo>
                    <a:pt x="3693539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17231" y="382208"/>
              <a:ext cx="3060670" cy="1579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9"/>
                </a:lnSpc>
                <a:spcBef>
                  <a:spcPct val="0"/>
                </a:spcBef>
              </a:pPr>
              <a:r>
                <a:rPr lang="en-US" sz="3370" dirty="0" err="1">
                  <a:solidFill>
                    <a:srgbClr val="000000"/>
                  </a:solidFill>
                  <a:latin typeface="Mistral" pitchFamily="66" charset="0"/>
                </a:rPr>
                <a:t>Qual</a:t>
              </a:r>
              <a:r>
                <a:rPr lang="en-US" sz="3370" dirty="0">
                  <a:solidFill>
                    <a:srgbClr val="000000"/>
                  </a:solidFill>
                  <a:latin typeface="Mistral" pitchFamily="66" charset="0"/>
                </a:rPr>
                <a:t> a </a:t>
              </a:r>
              <a:r>
                <a:rPr lang="en-US" sz="3370" dirty="0" err="1">
                  <a:solidFill>
                    <a:srgbClr val="000000"/>
                  </a:solidFill>
                  <a:latin typeface="Mistral" pitchFamily="66" charset="0"/>
                </a:rPr>
                <a:t>finalidade</a:t>
              </a:r>
              <a:r>
                <a:rPr lang="en-US" sz="3370" dirty="0">
                  <a:solidFill>
                    <a:srgbClr val="000000"/>
                  </a:solidFill>
                  <a:latin typeface="Mistral" pitchFamily="66" charset="0"/>
                </a:rPr>
                <a:t>?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16312" y="7767144"/>
            <a:ext cx="7156420" cy="1081966"/>
            <a:chOff x="0" y="0"/>
            <a:chExt cx="9541894" cy="14426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13108" cy="1442622"/>
            </a:xfrm>
            <a:custGeom>
              <a:avLst/>
              <a:gdLst/>
              <a:ahLst/>
              <a:cxnLst/>
              <a:rect l="l" t="t" r="r" b="b"/>
              <a:pathLst>
                <a:path w="7213108" h="1442622">
                  <a:moveTo>
                    <a:pt x="0" y="0"/>
                  </a:moveTo>
                  <a:lnTo>
                    <a:pt x="7213108" y="0"/>
                  </a:lnTo>
                  <a:lnTo>
                    <a:pt x="7213108" y="1442622"/>
                  </a:lnTo>
                  <a:lnTo>
                    <a:pt x="0" y="1442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68747" y="463078"/>
              <a:ext cx="8473146" cy="459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Disket Mono Bold"/>
                </a:rPr>
                <a:t>princípio da legalidade</a:t>
              </a:r>
            </a:p>
          </p:txBody>
        </p:sp>
      </p:grpSp>
      <p:pic>
        <p:nvPicPr>
          <p:cNvPr id="14" name="Imagem 13" descr="Logotipo&#10;&#10;Descrição gerada automaticamente">
            <a:extLst>
              <a:ext uri="{FF2B5EF4-FFF2-40B4-BE49-F238E27FC236}">
                <a16:creationId xmlns:a16="http://schemas.microsoft.com/office/drawing/2014/main" id="{F99FD4EC-F9BA-3089-FA8B-7AE1AB971A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699"/>
            <a:ext cx="1913947" cy="191394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1278</Words>
  <Application>Microsoft Office PowerPoint</Application>
  <PresentationFormat>Personalizar</PresentationFormat>
  <Paragraphs>246</Paragraphs>
  <Slides>33</Slides>
  <Notes>0</Notes>
  <HiddenSlides>0</HiddenSlides>
  <MMClips>5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4" baseType="lpstr">
      <vt:lpstr>Mistral</vt:lpstr>
      <vt:lpstr>Open Sans Bold</vt:lpstr>
      <vt:lpstr>ITC Portago</vt:lpstr>
      <vt:lpstr>Open Sans</vt:lpstr>
      <vt:lpstr>Arial</vt:lpstr>
      <vt:lpstr>Stencil</vt:lpstr>
      <vt:lpstr>Calibri</vt:lpstr>
      <vt:lpstr>Disket Mono</vt:lpstr>
      <vt:lpstr>Amsterdam Four</vt:lpstr>
      <vt:lpstr>Disket Mono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- Reciclagem</dc:title>
  <dc:creator>Dr. Francisco</dc:creator>
  <cp:lastModifiedBy>Francisco Júnior</cp:lastModifiedBy>
  <cp:revision>62</cp:revision>
  <dcterms:created xsi:type="dcterms:W3CDTF">2006-08-16T00:00:00Z</dcterms:created>
  <dcterms:modified xsi:type="dcterms:W3CDTF">2024-09-19T18:12:35Z</dcterms:modified>
  <dc:identifier>DAFy3EbGbCM</dc:identifier>
</cp:coreProperties>
</file>